
<file path=[Content_Types].xml><?xml version="1.0" encoding="utf-8"?>
<Types xmlns="http://schemas.openxmlformats.org/package/2006/content-types">
  <Override PartName="/ppt/charts/chart10.xml" ContentType="application/vnd.openxmlformats-officedocument.drawingml.chart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charts/chart9.xml" ContentType="application/vnd.openxmlformats-officedocument.drawingml.chart+xml"/>
  <Default Extension="xml" ContentType="application/xml"/>
  <Override PartName="/ppt/tableStyles.xml" ContentType="application/vnd.openxmlformats-officedocument.presentationml.tableStyles+xml"/>
  <Override PartName="/ppt/charts/chart11.xml" ContentType="application/vnd.openxmlformats-officedocument.drawingml.chart+xml"/>
  <Override PartName="/ppt/charts/chart5.xml" ContentType="application/vnd.openxmlformats-officedocument.drawingml.chart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charts/chart6.xml" ContentType="application/vnd.openxmlformats-officedocument.drawingml.chart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7.xml" ContentType="application/vnd.openxmlformats-officedocument.drawingml.chart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sldIdLst>
    <p:sldId id="272" r:id="rId2"/>
    <p:sldId id="258" r:id="rId3"/>
    <p:sldId id="259" r:id="rId4"/>
    <p:sldId id="257" r:id="rId5"/>
    <p:sldId id="271" r:id="rId6"/>
    <p:sldId id="264" r:id="rId7"/>
    <p:sldId id="265" r:id="rId8"/>
    <p:sldId id="280" r:id="rId9"/>
    <p:sldId id="277" r:id="rId10"/>
    <p:sldId id="278" r:id="rId11"/>
    <p:sldId id="279" r:id="rId12"/>
    <p:sldId id="274" r:id="rId13"/>
    <p:sldId id="275" r:id="rId14"/>
    <p:sldId id="276" r:id="rId15"/>
    <p:sldId id="282" r:id="rId16"/>
    <p:sldId id="270" r:id="rId17"/>
    <p:sldId id="281" r:id="rId18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FF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02" autoAdjust="0"/>
    <p:restoredTop sz="94660" autoAdjust="0"/>
  </p:normalViewPr>
  <p:slideViewPr>
    <p:cSldViewPr snapToGrid="0" snapToObjects="1">
      <p:cViewPr varScale="1">
        <p:scale>
          <a:sx n="111" d="100"/>
          <a:sy n="111" d="100"/>
        </p:scale>
        <p:origin x="-71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izumikoichi:Desktop:&#27503;&#31185;&#35386;&#30274;&#23455;&#32318;&#12288;&#12288;&#12288;27&#24180;&#2423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izumikoichi:Desktop:&#27503;&#31185;&#35386;&#30274;&#23455;&#32318;&#12288;&#12288;&#12288;27&#24180;&#2423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診療請求顎!$B$1</c:f>
              <c:strCache>
                <c:ptCount val="1"/>
                <c:pt idx="0">
                  <c:v>外来</c:v>
                </c:pt>
              </c:strCache>
            </c:strRef>
          </c:tx>
          <c:cat>
            <c:strRef>
              <c:f>診療請求顎!$A$2:$A$14</c:f>
              <c:strCache>
                <c:ptCount val="13"/>
                <c:pt idx="0">
                  <c:v>歯科保存診療科</c:v>
                </c:pt>
                <c:pt idx="1">
                  <c:v>歯周診療科</c:v>
                </c:pt>
                <c:pt idx="2">
                  <c:v>顎・口腔外科</c:v>
                </c:pt>
                <c:pt idx="3">
                  <c:v>口腔顎顔面再建外科</c:v>
                </c:pt>
                <c:pt idx="4">
                  <c:v>口腔インプラント診療科</c:v>
                </c:pt>
                <c:pt idx="5">
                  <c:v>咬合・義歯診療科</c:v>
                </c:pt>
                <c:pt idx="6">
                  <c:v>矯正歯科</c:v>
                </c:pt>
                <c:pt idx="7">
                  <c:v>小児歯科</c:v>
                </c:pt>
                <c:pt idx="8">
                  <c:v>歯科放射線科</c:v>
                </c:pt>
                <c:pt idx="9">
                  <c:v>障害者歯科</c:v>
                </c:pt>
                <c:pt idx="10">
                  <c:v>歯科麻酔科</c:v>
                </c:pt>
                <c:pt idx="11">
                  <c:v>口腔総合診療科</c:v>
                </c:pt>
                <c:pt idx="12">
                  <c:v>口腔健康科</c:v>
                </c:pt>
              </c:strCache>
            </c:strRef>
          </c:cat>
          <c:val>
            <c:numRef>
              <c:f>診療請求顎!$B$2:$B$14</c:f>
              <c:numCache>
                <c:formatCode>#,##0_ </c:formatCode>
                <c:ptCount val="13"/>
                <c:pt idx="0">
                  <c:v>32559.0</c:v>
                </c:pt>
                <c:pt idx="1">
                  <c:v>83034.0</c:v>
                </c:pt>
                <c:pt idx="2">
                  <c:v>101630.0</c:v>
                </c:pt>
                <c:pt idx="3">
                  <c:v>92605.0</c:v>
                </c:pt>
                <c:pt idx="4">
                  <c:v>87670.0</c:v>
                </c:pt>
                <c:pt idx="5">
                  <c:v>74518.0</c:v>
                </c:pt>
                <c:pt idx="6">
                  <c:v>136662.0</c:v>
                </c:pt>
                <c:pt idx="7">
                  <c:v>53091.0</c:v>
                </c:pt>
                <c:pt idx="8">
                  <c:v>4965.0</c:v>
                </c:pt>
                <c:pt idx="9">
                  <c:v>44537.0</c:v>
                </c:pt>
                <c:pt idx="10">
                  <c:v>20642.0</c:v>
                </c:pt>
                <c:pt idx="11">
                  <c:v>59830.0</c:v>
                </c:pt>
                <c:pt idx="12">
                  <c:v>6789.0</c:v>
                </c:pt>
              </c:numCache>
            </c:numRef>
          </c:val>
        </c:ser>
        <c:ser>
          <c:idx val="1"/>
          <c:order val="1"/>
          <c:tx>
            <c:strRef>
              <c:f>診療請求顎!$C$1</c:f>
              <c:strCache>
                <c:ptCount val="1"/>
                <c:pt idx="0">
                  <c:v>入院</c:v>
                </c:pt>
              </c:strCache>
            </c:strRef>
          </c:tx>
          <c:cat>
            <c:strRef>
              <c:f>診療請求顎!$A$2:$A$14</c:f>
              <c:strCache>
                <c:ptCount val="13"/>
                <c:pt idx="0">
                  <c:v>歯科保存診療科</c:v>
                </c:pt>
                <c:pt idx="1">
                  <c:v>歯周診療科</c:v>
                </c:pt>
                <c:pt idx="2">
                  <c:v>顎・口腔外科</c:v>
                </c:pt>
                <c:pt idx="3">
                  <c:v>口腔顎顔面再建外科</c:v>
                </c:pt>
                <c:pt idx="4">
                  <c:v>口腔インプラント診療科</c:v>
                </c:pt>
                <c:pt idx="5">
                  <c:v>咬合・義歯診療科</c:v>
                </c:pt>
                <c:pt idx="6">
                  <c:v>矯正歯科</c:v>
                </c:pt>
                <c:pt idx="7">
                  <c:v>小児歯科</c:v>
                </c:pt>
                <c:pt idx="8">
                  <c:v>歯科放射線科</c:v>
                </c:pt>
                <c:pt idx="9">
                  <c:v>障害者歯科</c:v>
                </c:pt>
                <c:pt idx="10">
                  <c:v>歯科麻酔科</c:v>
                </c:pt>
                <c:pt idx="11">
                  <c:v>口腔総合診療科</c:v>
                </c:pt>
                <c:pt idx="12">
                  <c:v>口腔健康科</c:v>
                </c:pt>
              </c:strCache>
            </c:strRef>
          </c:cat>
          <c:val>
            <c:numRef>
              <c:f>診療請求顎!$C$2:$C$14</c:f>
              <c:numCache>
                <c:formatCode>#,##0_);[赤]\(#,##0\)</c:formatCode>
                <c:ptCount val="13"/>
                <c:pt idx="0">
                  <c:v>0.0</c:v>
                </c:pt>
                <c:pt idx="1">
                  <c:v>0.0</c:v>
                </c:pt>
                <c:pt idx="2">
                  <c:v>202172.0</c:v>
                </c:pt>
                <c:pt idx="3">
                  <c:v>143028.0</c:v>
                </c:pt>
                <c:pt idx="4">
                  <c:v>708.0</c:v>
                </c:pt>
                <c:pt idx="5" formatCode="#,##0_ ">
                  <c:v>0.0</c:v>
                </c:pt>
                <c:pt idx="6" formatCode="#,##0_ ">
                  <c:v>0.0</c:v>
                </c:pt>
                <c:pt idx="7" formatCode="#,##0_ ">
                  <c:v>0.0</c:v>
                </c:pt>
                <c:pt idx="8" formatCode="#,##0_ ">
                  <c:v>0.0</c:v>
                </c:pt>
                <c:pt idx="9" formatCode="#,##0_ ">
                  <c:v>2401.0</c:v>
                </c:pt>
                <c:pt idx="10" formatCode="#,##0_ ">
                  <c:v>0.0</c:v>
                </c:pt>
                <c:pt idx="11" formatCode="#,##0_ ">
                  <c:v>0.0</c:v>
                </c:pt>
                <c:pt idx="12" formatCode="#,##0_ ">
                  <c:v>0.0</c:v>
                </c:pt>
              </c:numCache>
            </c:numRef>
          </c:val>
        </c:ser>
        <c:shape val="box"/>
        <c:axId val="514762840"/>
        <c:axId val="514765960"/>
        <c:axId val="0"/>
      </c:bar3DChart>
      <c:catAx>
        <c:axId val="51476284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ea typeface="ヒラギノ明朝 ProN W6"/>
              </a:defRPr>
            </a:pPr>
            <a:endParaRPr lang="ja-JP"/>
          </a:p>
        </c:txPr>
        <c:crossAx val="514765960"/>
        <c:crosses val="autoZero"/>
        <c:auto val="1"/>
        <c:lblAlgn val="ctr"/>
        <c:lblOffset val="100"/>
      </c:catAx>
      <c:valAx>
        <c:axId val="514765960"/>
        <c:scaling>
          <c:orientation val="minMax"/>
        </c:scaling>
        <c:axPos val="l"/>
        <c:majorGridlines/>
        <c:numFmt formatCode="#,##0_ " sourceLinked="1"/>
        <c:tickLblPos val="nextTo"/>
        <c:crossAx val="514762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5918370052228"/>
          <c:y val="0.156785534019786"/>
          <c:w val="0.0978794762707303"/>
          <c:h val="0.115916111447608"/>
        </c:manualLayout>
      </c:layout>
      <c:txPr>
        <a:bodyPr/>
        <a:lstStyle/>
        <a:p>
          <a:pPr>
            <a:defRPr sz="1400" b="0" i="0">
              <a:latin typeface="ヒラギノ明朝 ProN W6"/>
              <a:ea typeface="ヒラギノ明朝 ProN W6"/>
              <a:cs typeface="ヒラギノ明朝 ProN W6"/>
            </a:defRPr>
          </a:pPr>
          <a:endParaRPr lang="ja-JP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dLbl>
              <c:idx val="0"/>
              <c:layout>
                <c:manualLayout>
                  <c:x val="-0.182505722977527"/>
                  <c:y val="0.099119675398747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嚢胞</a:t>
                    </a:r>
                    <a:r>
                      <a:rPr lang="en-US" altLang="ja-JP" dirty="0" smtClean="0"/>
                      <a:t> 43</a:t>
                    </a:r>
                    <a:r>
                      <a:rPr lang="ja-JP" altLang="en-US" dirty="0" smtClean="0"/>
                      <a:t>例</a:t>
                    </a:r>
                    <a:r>
                      <a:rPr lang="en-US" altLang="ja-JP" dirty="0" smtClean="0"/>
                      <a:t>(23%)</a:t>
                    </a:r>
                    <a:endParaRPr lang="ja-JP" altLang="en-US" dirty="0"/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232487324439695"/>
                  <c:y val="-0.238807767317125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悪性</a:t>
                    </a:r>
                    <a:r>
                      <a:rPr lang="ja-JP" altLang="en-US" dirty="0" smtClean="0"/>
                      <a:t>腫瘍</a:t>
                    </a:r>
                    <a:r>
                      <a:rPr lang="en-US" altLang="ja-JP" dirty="0" smtClean="0"/>
                      <a:t> 54</a:t>
                    </a:r>
                    <a:r>
                      <a:rPr lang="ja-JP" altLang="en-US" dirty="0" smtClean="0"/>
                      <a:t>例</a:t>
                    </a:r>
                    <a:r>
                      <a:rPr lang="en-US" altLang="ja-JP" dirty="0" smtClean="0"/>
                      <a:t>(29%)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ja-JP" altLang="en-US" dirty="0"/>
                      <a:t>奇形・顎</a:t>
                    </a:r>
                    <a:r>
                      <a:rPr lang="ja-JP" altLang="en-US" dirty="0" smtClean="0"/>
                      <a:t>変形症</a:t>
                    </a:r>
                    <a:r>
                      <a:rPr lang="en-US" altLang="ja-JP" dirty="0" smtClean="0"/>
                      <a:t> 31</a:t>
                    </a:r>
                    <a:r>
                      <a:rPr lang="ja-JP" altLang="en-US" dirty="0" smtClean="0"/>
                      <a:t>例</a:t>
                    </a:r>
                    <a:r>
                      <a:rPr lang="en-US" altLang="ja-JP" dirty="0" smtClean="0"/>
                      <a:t>(16%)</a:t>
                    </a:r>
                    <a:endParaRPr lang="en-US" altLang="ja-JP" dirty="0"/>
                  </a:p>
                </c:rich>
              </c:tx>
              <c:dLblPos val="inEnd"/>
              <c:showCatName val="1"/>
              <c:showPercent val="1"/>
            </c:dLbl>
            <c:dLbl>
              <c:idx val="3"/>
              <c:layout>
                <c:manualLayout>
                  <c:x val="0.117322193008556"/>
                  <c:y val="-0.14137092076131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外傷</a:t>
                    </a:r>
                    <a:r>
                      <a:rPr lang="en-US" altLang="ja-JP" dirty="0" smtClean="0"/>
                      <a:t> 23</a:t>
                    </a:r>
                    <a:r>
                      <a:rPr lang="ja-JP" altLang="en-US" dirty="0" smtClean="0"/>
                      <a:t>例</a:t>
                    </a:r>
                    <a:r>
                      <a:rPr lang="en-US" altLang="ja-JP" dirty="0" smtClean="0"/>
                      <a:t>(12%)</a:t>
                    </a:r>
                    <a:endParaRPr lang="ja-JP" altLang="en-US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0.0598919161803907"/>
                  <c:y val="0.0043442414209065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良性</a:t>
                    </a:r>
                    <a:r>
                      <a:rPr lang="ja-JP" altLang="en-US" dirty="0" smtClean="0"/>
                      <a:t>腫瘍</a:t>
                    </a:r>
                    <a:r>
                      <a:rPr lang="en-US" altLang="ja-JP" dirty="0" smtClean="0"/>
                      <a:t>         15</a:t>
                    </a:r>
                    <a:r>
                      <a:rPr lang="ja-JP" altLang="en-US" dirty="0" smtClean="0"/>
                      <a:t>例</a:t>
                    </a:r>
                    <a:r>
                      <a:rPr lang="en-US" altLang="ja-JP" dirty="0" smtClean="0"/>
                      <a:t>(8%)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-0.028978486462198"/>
                  <c:y val="-0.040572059794890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炎症</a:t>
                    </a:r>
                    <a:r>
                      <a:rPr lang="en-US" altLang="ja-JP" dirty="0" smtClean="0"/>
                      <a:t> 7</a:t>
                    </a:r>
                    <a:r>
                      <a:rPr lang="ja-JP" altLang="en-US" dirty="0" smtClean="0"/>
                      <a:t>例</a:t>
                    </a:r>
                    <a:r>
                      <a:rPr lang="en-US" altLang="ja-JP" dirty="0" smtClean="0"/>
                      <a:t>(4%)</a:t>
                    </a:r>
                    <a:endParaRPr lang="ja-JP" altLang="en-US" dirty="0"/>
                  </a:p>
                </c:rich>
              </c:tx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0.06760922234299"/>
                  <c:y val="-0.0181110856486651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その他</a:t>
                    </a:r>
                    <a:r>
                      <a:rPr lang="en-US" altLang="ja-JP" dirty="0" smtClean="0"/>
                      <a:t> 16</a:t>
                    </a:r>
                    <a:r>
                      <a:rPr lang="ja-JP" altLang="en-US" dirty="0" smtClean="0"/>
                      <a:t>例</a:t>
                    </a:r>
                    <a:r>
                      <a:rPr lang="en-US" altLang="ja-JP" dirty="0" smtClean="0"/>
                      <a:t>(8%)</a:t>
                    </a:r>
                    <a:endParaRPr lang="en-US" altLang="ja-JP" dirty="0"/>
                  </a:p>
                </c:rich>
              </c:tx>
              <c:dLblPos val="bestFit"/>
              <c:showCatName val="1"/>
              <c:showPercent val="1"/>
            </c:dLbl>
            <c:delete val="1"/>
          </c:dLbls>
          <c:cat>
            <c:strRef>
              <c:f>Sheet1!$A$2:$A$8</c:f>
              <c:strCache>
                <c:ptCount val="7"/>
                <c:pt idx="0">
                  <c:v>嚢胞</c:v>
                </c:pt>
                <c:pt idx="1">
                  <c:v>悪性腫瘍</c:v>
                </c:pt>
                <c:pt idx="2">
                  <c:v>奇形・顎変形症</c:v>
                </c:pt>
                <c:pt idx="3">
                  <c:v>外傷</c:v>
                </c:pt>
                <c:pt idx="4">
                  <c:v>良性腫瘍</c:v>
                </c:pt>
                <c:pt idx="5">
                  <c:v>炎症</c:v>
                </c:pt>
                <c:pt idx="6">
                  <c:v>その他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43.0</c:v>
                </c:pt>
                <c:pt idx="1">
                  <c:v>54.0</c:v>
                </c:pt>
                <c:pt idx="2">
                  <c:v>31.0</c:v>
                </c:pt>
                <c:pt idx="3">
                  <c:v>23.0</c:v>
                </c:pt>
                <c:pt idx="4">
                  <c:v>15.0</c:v>
                </c:pt>
                <c:pt idx="5">
                  <c:v>7.0</c:v>
                </c:pt>
                <c:pt idx="6">
                  <c:v>16.0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spPr>
              <a:solidFill>
                <a:srgbClr val="008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dLblPos val="ctr"/>
              <c:showVal val="1"/>
            </c:dLbl>
            <c:dLbl>
              <c:idx val="1"/>
              <c:layout/>
              <c:dLblPos val="ctr"/>
              <c:showVal val="1"/>
            </c:dLbl>
            <c:delete val="1"/>
          </c:dLbls>
          <c:cat>
            <c:strRef>
              <c:f>Sheet1!$A$2:$A$4</c:f>
              <c:strCache>
                <c:ptCount val="3"/>
                <c:pt idx="0">
                  <c:v>顎・口腔外科</c:v>
                </c:pt>
                <c:pt idx="1">
                  <c:v>口腔顎顔面再建外科</c:v>
                </c:pt>
                <c:pt idx="2">
                  <c:v>障害者歯科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0.573</c:v>
                </c:pt>
                <c:pt idx="1">
                  <c:v>0.422</c:v>
                </c:pt>
                <c:pt idx="2">
                  <c:v>0.005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外来患者数!$B$1:$B$2</c:f>
              <c:strCache>
                <c:ptCount val="1"/>
                <c:pt idx="0">
                  <c:v>初診患者</c:v>
                </c:pt>
              </c:strCache>
            </c:strRef>
          </c:tx>
          <c:cat>
            <c:strRef>
              <c:f>外来患者数!$A$3:$A$15</c:f>
              <c:strCache>
                <c:ptCount val="13"/>
                <c:pt idx="0">
                  <c:v>歯科保存診療科</c:v>
                </c:pt>
                <c:pt idx="1">
                  <c:v>歯周診療科</c:v>
                </c:pt>
                <c:pt idx="2">
                  <c:v>顎・口腔外科</c:v>
                </c:pt>
                <c:pt idx="3">
                  <c:v>口腔顎顔面再建外科</c:v>
                </c:pt>
                <c:pt idx="4">
                  <c:v>口腔インプラント診療科</c:v>
                </c:pt>
                <c:pt idx="5">
                  <c:v>咬合・義歯診療科</c:v>
                </c:pt>
                <c:pt idx="6">
                  <c:v>矯正歯科</c:v>
                </c:pt>
                <c:pt idx="7">
                  <c:v>小児歯科</c:v>
                </c:pt>
                <c:pt idx="8">
                  <c:v>歯科放射線科</c:v>
                </c:pt>
                <c:pt idx="9">
                  <c:v>障害者歯科</c:v>
                </c:pt>
                <c:pt idx="10">
                  <c:v>歯科麻酔科</c:v>
                </c:pt>
                <c:pt idx="11">
                  <c:v>口腔総合診療科</c:v>
                </c:pt>
                <c:pt idx="12">
                  <c:v>口腔健康科</c:v>
                </c:pt>
              </c:strCache>
            </c:strRef>
          </c:cat>
          <c:val>
            <c:numRef>
              <c:f>外来患者数!$B$3:$B$15</c:f>
              <c:numCache>
                <c:formatCode>#,##0_ </c:formatCode>
                <c:ptCount val="13"/>
                <c:pt idx="0">
                  <c:v>378.0</c:v>
                </c:pt>
                <c:pt idx="1">
                  <c:v>391.0</c:v>
                </c:pt>
                <c:pt idx="2">
                  <c:v>2140.0</c:v>
                </c:pt>
                <c:pt idx="3">
                  <c:v>1778.0</c:v>
                </c:pt>
                <c:pt idx="4">
                  <c:v>183.0</c:v>
                </c:pt>
                <c:pt idx="5">
                  <c:v>238.0</c:v>
                </c:pt>
                <c:pt idx="6">
                  <c:v>60.0</c:v>
                </c:pt>
                <c:pt idx="7">
                  <c:v>657.0</c:v>
                </c:pt>
                <c:pt idx="8">
                  <c:v>20.0</c:v>
                </c:pt>
                <c:pt idx="9">
                  <c:v>120.0</c:v>
                </c:pt>
                <c:pt idx="10">
                  <c:v>91.0</c:v>
                </c:pt>
                <c:pt idx="11">
                  <c:v>2066.0</c:v>
                </c:pt>
                <c:pt idx="12">
                  <c:v>17.0</c:v>
                </c:pt>
              </c:numCache>
            </c:numRef>
          </c:val>
        </c:ser>
        <c:ser>
          <c:idx val="1"/>
          <c:order val="1"/>
          <c:tx>
            <c:strRef>
              <c:f>外来患者数!$C$1:$C$2</c:f>
              <c:strCache>
                <c:ptCount val="1"/>
                <c:pt idx="0">
                  <c:v>再診患者</c:v>
                </c:pt>
              </c:strCache>
            </c:strRef>
          </c:tx>
          <c:cat>
            <c:strRef>
              <c:f>外来患者数!$A$3:$A$15</c:f>
              <c:strCache>
                <c:ptCount val="13"/>
                <c:pt idx="0">
                  <c:v>歯科保存診療科</c:v>
                </c:pt>
                <c:pt idx="1">
                  <c:v>歯周診療科</c:v>
                </c:pt>
                <c:pt idx="2">
                  <c:v>顎・口腔外科</c:v>
                </c:pt>
                <c:pt idx="3">
                  <c:v>口腔顎顔面再建外科</c:v>
                </c:pt>
                <c:pt idx="4">
                  <c:v>口腔インプラント診療科</c:v>
                </c:pt>
                <c:pt idx="5">
                  <c:v>咬合・義歯診療科</c:v>
                </c:pt>
                <c:pt idx="6">
                  <c:v>矯正歯科</c:v>
                </c:pt>
                <c:pt idx="7">
                  <c:v>小児歯科</c:v>
                </c:pt>
                <c:pt idx="8">
                  <c:v>歯科放射線科</c:v>
                </c:pt>
                <c:pt idx="9">
                  <c:v>障害者歯科</c:v>
                </c:pt>
                <c:pt idx="10">
                  <c:v>歯科麻酔科</c:v>
                </c:pt>
                <c:pt idx="11">
                  <c:v>口腔総合診療科</c:v>
                </c:pt>
                <c:pt idx="12">
                  <c:v>口腔健康科</c:v>
                </c:pt>
              </c:strCache>
            </c:strRef>
          </c:cat>
          <c:val>
            <c:numRef>
              <c:f>外来患者数!$C$3:$C$15</c:f>
              <c:numCache>
                <c:formatCode>#,##0_ </c:formatCode>
                <c:ptCount val="13"/>
                <c:pt idx="0">
                  <c:v>9622.0</c:v>
                </c:pt>
                <c:pt idx="1">
                  <c:v>23987.0</c:v>
                </c:pt>
                <c:pt idx="2">
                  <c:v>10618.0</c:v>
                </c:pt>
                <c:pt idx="3">
                  <c:v>9901.0</c:v>
                </c:pt>
                <c:pt idx="4">
                  <c:v>12512.0</c:v>
                </c:pt>
                <c:pt idx="5">
                  <c:v>9952.0</c:v>
                </c:pt>
                <c:pt idx="6">
                  <c:v>11490.0</c:v>
                </c:pt>
                <c:pt idx="7">
                  <c:v>9837.0</c:v>
                </c:pt>
                <c:pt idx="8">
                  <c:v>1101.0</c:v>
                </c:pt>
                <c:pt idx="9">
                  <c:v>4950.0</c:v>
                </c:pt>
                <c:pt idx="10">
                  <c:v>5831.0</c:v>
                </c:pt>
                <c:pt idx="11">
                  <c:v>10976.0</c:v>
                </c:pt>
                <c:pt idx="12">
                  <c:v>2371.0</c:v>
                </c:pt>
              </c:numCache>
            </c:numRef>
          </c:val>
        </c:ser>
        <c:shape val="box"/>
        <c:axId val="786405112"/>
        <c:axId val="786026456"/>
        <c:axId val="0"/>
      </c:bar3DChart>
      <c:catAx>
        <c:axId val="78640511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>
                <a:ea typeface="ヒラギノ明朝 ProN W6"/>
              </a:defRPr>
            </a:pPr>
            <a:endParaRPr lang="ja-JP"/>
          </a:p>
        </c:txPr>
        <c:crossAx val="786026456"/>
        <c:crosses val="autoZero"/>
        <c:auto val="1"/>
        <c:lblAlgn val="ctr"/>
        <c:lblOffset val="100"/>
      </c:catAx>
      <c:valAx>
        <c:axId val="786026456"/>
        <c:scaling>
          <c:orientation val="minMax"/>
        </c:scaling>
        <c:axPos val="l"/>
        <c:majorGridlines/>
        <c:numFmt formatCode="#,##0_ " sourceLinked="1"/>
        <c:tickLblPos val="nextTo"/>
        <c:txPr>
          <a:bodyPr/>
          <a:lstStyle/>
          <a:p>
            <a:pPr>
              <a:defRPr>
                <a:ea typeface="ヒラギノ明朝 ProN W6"/>
              </a:defRPr>
            </a:pPr>
            <a:endParaRPr lang="ja-JP"/>
          </a:p>
        </c:txPr>
        <c:crossAx val="786405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667584911193"/>
          <c:y val="0.0676224868053569"/>
          <c:w val="0.172728628016111"/>
          <c:h val="0.0946749391928103"/>
        </c:manualLayout>
      </c:layout>
      <c:txPr>
        <a:bodyPr/>
        <a:lstStyle/>
        <a:p>
          <a:pPr>
            <a:defRPr sz="1400" b="0" i="0">
              <a:latin typeface="ヒラギノ明朝 ProN W6"/>
              <a:ea typeface="ヒラギノ明朝 ProN W6"/>
              <a:cs typeface="ヒラギノ明朝 ProN W6"/>
            </a:defRPr>
          </a:pPr>
          <a:endParaRPr lang="ja-JP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.0164916360717279"/>
                  <c:y val="-0.319371933874758"/>
                </c:manualLayout>
              </c:layout>
              <c:showVal val="1"/>
            </c:dLbl>
            <c:dLbl>
              <c:idx val="1"/>
              <c:layout>
                <c:manualLayout>
                  <c:x val="0.00749625187406291"/>
                  <c:y val="-0.329842931937173"/>
                </c:manualLayout>
              </c:layout>
              <c:showVal val="1"/>
            </c:dLbl>
            <c:dLbl>
              <c:idx val="2"/>
              <c:layout>
                <c:manualLayout>
                  <c:x val="0.00599700149925037"/>
                  <c:y val="-0.340314136125654"/>
                </c:manualLayout>
              </c:layout>
              <c:showVal val="1"/>
            </c:dLbl>
            <c:dLbl>
              <c:idx val="3"/>
              <c:layout>
                <c:manualLayout>
                  <c:x val="0.00149925037481259"/>
                  <c:y val="-0.342931937172775"/>
                </c:manualLayout>
              </c:layout>
              <c:showVal val="1"/>
            </c:dLbl>
            <c:dLbl>
              <c:idx val="4"/>
              <c:layout>
                <c:manualLayout>
                  <c:x val="0.00749625187406297"/>
                  <c:y val="-0.332460732984293"/>
                </c:manualLayout>
              </c:layout>
              <c:showVal val="1"/>
            </c:dLbl>
            <c:delete val="1"/>
          </c:dLbls>
          <c:cat>
            <c:strRef>
              <c:f>Sheet1!$A$2:$A$6</c:f>
              <c:strCache>
                <c:ptCount val="5"/>
                <c:pt idx="0">
                  <c:v>平成23年度</c:v>
                </c:pt>
                <c:pt idx="1">
                  <c:v>平成24年度</c:v>
                </c:pt>
                <c:pt idx="2">
                  <c:v>平成25年度</c:v>
                </c:pt>
                <c:pt idx="3">
                  <c:v>平成26年度</c:v>
                </c:pt>
                <c:pt idx="4">
                  <c:v>平成27年度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12246.0</c:v>
                </c:pt>
                <c:pt idx="1">
                  <c:v>12596.0</c:v>
                </c:pt>
                <c:pt idx="2">
                  <c:v>11510.0</c:v>
                </c:pt>
                <c:pt idx="3">
                  <c:v>12358.0</c:v>
                </c:pt>
                <c:pt idx="4">
                  <c:v>12758.0</c:v>
                </c:pt>
              </c:numCache>
            </c:numRef>
          </c:val>
        </c:ser>
        <c:shape val="box"/>
        <c:axId val="725214680"/>
        <c:axId val="725381400"/>
        <c:axId val="0"/>
      </c:bar3DChart>
      <c:catAx>
        <c:axId val="725214680"/>
        <c:scaling>
          <c:orientation val="minMax"/>
        </c:scaling>
        <c:axPos val="b"/>
        <c:tickLblPos val="nextTo"/>
        <c:txPr>
          <a:bodyPr rot="-2400000"/>
          <a:lstStyle/>
          <a:p>
            <a:pPr>
              <a:defRPr sz="1800" b="1" i="0">
                <a:ea typeface="ヒラギノ明朝 Pro W6"/>
              </a:defRPr>
            </a:pPr>
            <a:endParaRPr lang="ja-JP"/>
          </a:p>
        </c:txPr>
        <c:crossAx val="725381400"/>
        <c:crosses val="autoZero"/>
        <c:auto val="1"/>
        <c:lblAlgn val="ctr"/>
        <c:lblOffset val="100"/>
      </c:catAx>
      <c:valAx>
        <c:axId val="725381400"/>
        <c:scaling>
          <c:orientation val="minMax"/>
          <c:min val="0.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="1" i="0">
                <a:latin typeface="Times"/>
                <a:ea typeface="ヒラギノ明朝 Pro W6"/>
              </a:defRPr>
            </a:pPr>
            <a:endParaRPr lang="ja-JP"/>
          </a:p>
        </c:txPr>
        <c:crossAx val="7252146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列2</c:v>
                </c:pt>
              </c:strCache>
            </c:strRef>
          </c:tx>
          <c:spPr>
            <a:solidFill>
              <a:srgbClr val="3366FF"/>
            </a:solidFill>
          </c:spPr>
          <c:dLbls>
            <c:dLbl>
              <c:idx val="0"/>
              <c:layout>
                <c:manualLayout>
                  <c:x val="0.00149925037481259"/>
                  <c:y val="-0.0104712041884816"/>
                </c:manualLayout>
              </c:layout>
              <c:showVal val="1"/>
            </c:dLbl>
            <c:dLbl>
              <c:idx val="1"/>
              <c:layout>
                <c:manualLayout>
                  <c:x val="-0.00149936842602321"/>
                  <c:y val="0.0104712041884817"/>
                </c:manualLayout>
              </c:layout>
              <c:showVal val="1"/>
            </c:dLbl>
            <c:dLbl>
              <c:idx val="2"/>
              <c:layout>
                <c:manualLayout>
                  <c:x val="-0.00149925037481265"/>
                  <c:y val="0.0157068062827225"/>
                </c:manualLayout>
              </c:layout>
              <c:showVal val="1"/>
            </c:dLbl>
            <c:dLbl>
              <c:idx val="3"/>
              <c:layout>
                <c:manualLayout>
                  <c:x val="0.00449775112443778"/>
                  <c:y val="0.0392668095807396"/>
                </c:manualLayout>
              </c:layout>
              <c:showVal val="1"/>
            </c:dLbl>
            <c:dLbl>
              <c:idx val="4"/>
              <c:layout>
                <c:manualLayout>
                  <c:x val="0.00599700149925037"/>
                  <c:y val="0.0287958115183246"/>
                </c:manualLayout>
              </c:layout>
              <c:showVal val="1"/>
            </c:dLbl>
            <c:delete val="1"/>
          </c:dLbls>
          <c:cat>
            <c:strRef>
              <c:f>Sheet1!$A$2:$A$6</c:f>
              <c:strCache>
                <c:ptCount val="5"/>
                <c:pt idx="0">
                  <c:v>平成23年度</c:v>
                </c:pt>
                <c:pt idx="1">
                  <c:v>平成24年度</c:v>
                </c:pt>
                <c:pt idx="2">
                  <c:v>平成25年度</c:v>
                </c:pt>
                <c:pt idx="3">
                  <c:v>平成26年度</c:v>
                </c:pt>
                <c:pt idx="4">
                  <c:v>平成27年度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1405.0</c:v>
                </c:pt>
                <c:pt idx="1">
                  <c:v>1578.0</c:v>
                </c:pt>
                <c:pt idx="2">
                  <c:v>1607.0</c:v>
                </c:pt>
                <c:pt idx="3">
                  <c:v>1794.0</c:v>
                </c:pt>
                <c:pt idx="4">
                  <c:v>1724.0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列3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</c:dLbls>
          <c:cat>
            <c:strRef>
              <c:f>Sheet1!$A$2:$A$6</c:f>
              <c:strCache>
                <c:ptCount val="5"/>
                <c:pt idx="0">
                  <c:v>平成23年度</c:v>
                </c:pt>
                <c:pt idx="1">
                  <c:v>平成24年度</c:v>
                </c:pt>
                <c:pt idx="2">
                  <c:v>平成25年度</c:v>
                </c:pt>
                <c:pt idx="3">
                  <c:v>平成26年度</c:v>
                </c:pt>
                <c:pt idx="4">
                  <c:v>平成27年度</c:v>
                </c:pt>
              </c:strCache>
            </c:strRef>
          </c:cat>
          <c:val>
            <c:numRef>
              <c:f>Sheet1!$C$2:$C$6</c:f>
              <c:numCache>
                <c:formatCode>#,##0_ </c:formatCode>
                <c:ptCount val="5"/>
                <c:pt idx="0">
                  <c:v>822.0</c:v>
                </c:pt>
                <c:pt idx="1">
                  <c:v>716.0</c:v>
                </c:pt>
                <c:pt idx="2">
                  <c:v>528.0</c:v>
                </c:pt>
                <c:pt idx="3">
                  <c:v>491.0</c:v>
                </c:pt>
                <c:pt idx="4">
                  <c:v>416.0</c:v>
                </c:pt>
              </c:numCache>
            </c:numRef>
          </c:val>
        </c:ser>
        <c:shape val="box"/>
        <c:axId val="724903976"/>
        <c:axId val="724910056"/>
        <c:axId val="0"/>
      </c:bar3DChart>
      <c:catAx>
        <c:axId val="724903976"/>
        <c:scaling>
          <c:orientation val="minMax"/>
        </c:scaling>
        <c:axPos val="b"/>
        <c:tickLblPos val="nextTo"/>
        <c:txPr>
          <a:bodyPr rot="-2400000"/>
          <a:lstStyle/>
          <a:p>
            <a:pPr>
              <a:defRPr sz="1800" b="1" i="0">
                <a:latin typeface="Times"/>
                <a:ea typeface="ヒラギノ明朝 Pro W6"/>
              </a:defRPr>
            </a:pPr>
            <a:endParaRPr lang="ja-JP"/>
          </a:p>
        </c:txPr>
        <c:crossAx val="724910056"/>
        <c:crosses val="autoZero"/>
        <c:auto val="1"/>
        <c:lblAlgn val="ctr"/>
        <c:lblOffset val="100"/>
      </c:catAx>
      <c:valAx>
        <c:axId val="724910056"/>
        <c:scaling>
          <c:orientation val="minMax"/>
          <c:min val="0.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="1" i="0">
                <a:latin typeface="Times"/>
                <a:ea typeface="ヒラギノ明朝 Pro W6"/>
              </a:defRPr>
            </a:pPr>
            <a:endParaRPr lang="ja-JP"/>
          </a:p>
        </c:txPr>
        <c:crossAx val="7249039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抜歯症例</c:v>
                </c:pt>
              </c:strCache>
            </c:strRef>
          </c:tx>
          <c:spPr>
            <a:solidFill>
              <a:srgbClr val="008000"/>
            </a:solidFill>
          </c:spPr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平成23年度</c:v>
                </c:pt>
                <c:pt idx="1">
                  <c:v>平成24年度</c:v>
                </c:pt>
                <c:pt idx="2">
                  <c:v>平成25年度</c:v>
                </c:pt>
                <c:pt idx="3">
                  <c:v>平成26年度</c:v>
                </c:pt>
                <c:pt idx="4">
                  <c:v>平成27年度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1675.0</c:v>
                </c:pt>
                <c:pt idx="1">
                  <c:v>2083.0</c:v>
                </c:pt>
                <c:pt idx="2">
                  <c:v>1938.0</c:v>
                </c:pt>
                <c:pt idx="3">
                  <c:v>1819.0</c:v>
                </c:pt>
                <c:pt idx="4">
                  <c:v>1887.0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平成23年度</c:v>
                </c:pt>
                <c:pt idx="1">
                  <c:v>平成24年度</c:v>
                </c:pt>
                <c:pt idx="2">
                  <c:v>平成25年度</c:v>
                </c:pt>
                <c:pt idx="3">
                  <c:v>平成26年度</c:v>
                </c:pt>
                <c:pt idx="4">
                  <c:v>平成27年度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392.0</c:v>
                </c:pt>
                <c:pt idx="1">
                  <c:v>437.0</c:v>
                </c:pt>
                <c:pt idx="2">
                  <c:v>295.0</c:v>
                </c:pt>
                <c:pt idx="3">
                  <c:v>377.0</c:v>
                </c:pt>
                <c:pt idx="4">
                  <c:v>301.0</c:v>
                </c:pt>
              </c:numCache>
            </c:numRef>
          </c:val>
        </c:ser>
        <c:shape val="box"/>
        <c:axId val="575558792"/>
        <c:axId val="575548056"/>
        <c:axId val="0"/>
      </c:bar3DChart>
      <c:catAx>
        <c:axId val="575558792"/>
        <c:scaling>
          <c:orientation val="minMax"/>
        </c:scaling>
        <c:axPos val="b"/>
        <c:numFmt formatCode="General" sourceLinked="0"/>
        <c:tickLblPos val="nextTo"/>
        <c:txPr>
          <a:bodyPr rot="-2400000"/>
          <a:lstStyle/>
          <a:p>
            <a:pPr>
              <a:defRPr b="1" i="0">
                <a:latin typeface="ヒラギノ明朝 ProN W6"/>
                <a:ea typeface="ヒラギノ明朝 ProN W6"/>
                <a:cs typeface="ヒラギノ明朝 ProN W6"/>
              </a:defRPr>
            </a:pPr>
            <a:endParaRPr lang="ja-JP"/>
          </a:p>
        </c:txPr>
        <c:crossAx val="575548056"/>
        <c:crosses val="autoZero"/>
        <c:auto val="1"/>
        <c:lblAlgn val="ctr"/>
        <c:lblOffset val="100"/>
      </c:catAx>
      <c:valAx>
        <c:axId val="5755480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0" i="0">
                <a:ea typeface="ヒラギノ明朝 Pro W6"/>
              </a:defRPr>
            </a:pPr>
            <a:endParaRPr lang="ja-JP"/>
          </a:p>
        </c:txPr>
        <c:crossAx val="5755587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ja-JP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0"/>
          <c:y val="0.0903747539370079"/>
          <c:w val="0.606732283464567"/>
          <c:h val="0.82212524606299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Lbls>
            <c:dLbl>
              <c:idx val="0"/>
              <c:layout/>
              <c:dLblPos val="ctr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ctr"/>
              <c:showPercent val="1"/>
            </c:dLbl>
            <c:dLbl>
              <c:idx val="2"/>
              <c:layout/>
              <c:dLblPos val="ctr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ctr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上顎智歯</c:v>
                </c:pt>
                <c:pt idx="1">
                  <c:v>下顎智歯</c:v>
                </c:pt>
                <c:pt idx="2">
                  <c:v>埋伏歯（正中過剰歯含む）</c:v>
                </c:pt>
                <c:pt idx="3">
                  <c:v>智歯以外の抜歯（難抜歯含む）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173.0</c:v>
                </c:pt>
                <c:pt idx="1">
                  <c:v>1050.0</c:v>
                </c:pt>
                <c:pt idx="2">
                  <c:v>41.0</c:v>
                </c:pt>
                <c:pt idx="3">
                  <c:v>623.0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498268950919"/>
          <c:y val="0.279714846124608"/>
          <c:w val="0.384126047867781"/>
          <c:h val="0.44057013251303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ja-JP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view3D>
      <c:depthPercent val="100"/>
      <c:rAngAx val="1"/>
    </c:view3D>
    <c:floor>
      <c:spPr>
        <a:noFill/>
        <a:ln w="3175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入院患者数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spPr/>
              <c:txPr>
                <a:bodyPr/>
                <a:lstStyle/>
                <a:p>
                  <a:pPr>
                    <a:defRPr lang="ja-JP"/>
                  </a:pPr>
                  <a:endParaRPr lang="ja-JP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lang="ja-JP"/>
                  </a:pPr>
                  <a:endParaRPr lang="ja-JP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lang="ja-JP"/>
                  </a:pPr>
                  <a:endParaRPr lang="ja-JP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lang="ja-JP"/>
                  </a:pPr>
                  <a:endParaRPr lang="ja-JP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 lang="ja-JP"/>
                  </a:pPr>
                  <a:endParaRPr lang="ja-JP"/>
                </a:p>
              </c:txPr>
            </c:dLbl>
            <c:dLbl>
              <c:idx val="5"/>
              <c:layout>
                <c:manualLayout>
                  <c:x val="0.0116279069767442"/>
                  <c:y val="-0.00176678445229685"/>
                </c:manualLayout>
              </c:layout>
              <c:spPr/>
              <c:txPr>
                <a:bodyPr/>
                <a:lstStyle/>
                <a:p>
                  <a:pPr>
                    <a:defRPr lang="en-US"/>
                  </a:pPr>
                  <a:endParaRPr lang="ja-JP"/>
                </a:p>
              </c:txPr>
              <c:showVal val="1"/>
            </c:dLbl>
            <c:spPr>
              <a:noFill/>
              <a:ln w="18785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ja-JP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平成23年度</c:v>
                </c:pt>
                <c:pt idx="1">
                  <c:v>平成24年度</c:v>
                </c:pt>
                <c:pt idx="2">
                  <c:v>平成25年度</c:v>
                </c:pt>
                <c:pt idx="3">
                  <c:v>平成26年度</c:v>
                </c:pt>
                <c:pt idx="4">
                  <c:v>平成27年度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392.0</c:v>
                </c:pt>
                <c:pt idx="1">
                  <c:v>292.0</c:v>
                </c:pt>
                <c:pt idx="2">
                  <c:v>283.0</c:v>
                </c:pt>
                <c:pt idx="3">
                  <c:v>279.0</c:v>
                </c:pt>
                <c:pt idx="4">
                  <c:v>267.0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全身麻酔症例数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.0188679245283019"/>
                  <c:y val="-0.00742593747563733"/>
                </c:manualLayout>
              </c:layout>
              <c:spPr/>
              <c:txPr>
                <a:bodyPr/>
                <a:lstStyle/>
                <a:p>
                  <a:pPr>
                    <a:defRPr lang="ja-JP"/>
                  </a:pPr>
                  <a:endParaRPr lang="ja-JP"/>
                </a:p>
              </c:txPr>
              <c:showVal val="1"/>
            </c:dLbl>
            <c:dLbl>
              <c:idx val="1"/>
              <c:layout>
                <c:manualLayout>
                  <c:x val="0.0172955706118131"/>
                  <c:y val="-0.00352494365766117"/>
                </c:manualLayout>
              </c:layout>
              <c:spPr/>
              <c:txPr>
                <a:bodyPr/>
                <a:lstStyle/>
                <a:p>
                  <a:pPr>
                    <a:defRPr lang="ja-JP"/>
                  </a:pPr>
                  <a:endParaRPr lang="ja-JP"/>
                </a:p>
              </c:txPr>
              <c:showVal val="1"/>
            </c:dLbl>
            <c:dLbl>
              <c:idx val="2"/>
              <c:layout>
                <c:manualLayout>
                  <c:x val="0.0125786163522013"/>
                  <c:y val="-0.0099009900990099"/>
                </c:manualLayout>
              </c:layout>
              <c:spPr/>
              <c:txPr>
                <a:bodyPr/>
                <a:lstStyle/>
                <a:p>
                  <a:pPr>
                    <a:defRPr lang="ja-JP"/>
                  </a:pPr>
                  <a:endParaRPr lang="ja-JP"/>
                </a:p>
              </c:txPr>
              <c:showVal val="1"/>
            </c:dLbl>
            <c:dLbl>
              <c:idx val="3"/>
              <c:layout>
                <c:manualLayout>
                  <c:x val="0.0235849056603775"/>
                  <c:y val="-0.0148514851485148"/>
                </c:manualLayout>
              </c:layout>
              <c:spPr/>
              <c:txPr>
                <a:bodyPr/>
                <a:lstStyle/>
                <a:p>
                  <a:pPr>
                    <a:defRPr lang="ja-JP"/>
                  </a:pPr>
                  <a:endParaRPr lang="ja-JP"/>
                </a:p>
              </c:txPr>
              <c:showVal val="1"/>
            </c:dLbl>
            <c:dLbl>
              <c:idx val="4"/>
              <c:layout>
                <c:manualLayout>
                  <c:x val="0.0188679245283018"/>
                  <c:y val="-0.0198023700007796"/>
                </c:manualLayout>
              </c:layout>
              <c:spPr/>
              <c:txPr>
                <a:bodyPr/>
                <a:lstStyle/>
                <a:p>
                  <a:pPr>
                    <a:defRPr lang="ja-JP"/>
                  </a:pPr>
                  <a:endParaRPr lang="ja-JP"/>
                </a:p>
              </c:txPr>
              <c:showVal val="1"/>
            </c:dLbl>
            <c:dLbl>
              <c:idx val="5"/>
              <c:layout>
                <c:manualLayout>
                  <c:x val="0.0167958656330749"/>
                  <c:y val="-0.00176678445229682"/>
                </c:manualLayout>
              </c:layout>
              <c:spPr/>
              <c:txPr>
                <a:bodyPr/>
                <a:lstStyle/>
                <a:p>
                  <a:pPr>
                    <a:defRPr lang="en-US"/>
                  </a:pPr>
                  <a:endParaRPr lang="ja-JP"/>
                </a:p>
              </c:txPr>
              <c:showVal val="1"/>
            </c:dLbl>
            <c:spPr>
              <a:noFill/>
              <a:ln w="18785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ja-JP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平成23年度</c:v>
                </c:pt>
                <c:pt idx="1">
                  <c:v>平成24年度</c:v>
                </c:pt>
                <c:pt idx="2">
                  <c:v>平成25年度</c:v>
                </c:pt>
                <c:pt idx="3">
                  <c:v>平成26年度</c:v>
                </c:pt>
                <c:pt idx="4">
                  <c:v>平成27年度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213.0</c:v>
                </c:pt>
                <c:pt idx="1">
                  <c:v>172.0</c:v>
                </c:pt>
                <c:pt idx="2">
                  <c:v>182.0</c:v>
                </c:pt>
                <c:pt idx="3">
                  <c:v>181.0</c:v>
                </c:pt>
                <c:pt idx="4">
                  <c:v>161.0</c:v>
                </c:pt>
              </c:numCache>
            </c:numRef>
          </c:val>
        </c:ser>
        <c:shape val="box"/>
        <c:axId val="703958200"/>
        <c:axId val="703966200"/>
        <c:axId val="0"/>
      </c:bar3DChart>
      <c:catAx>
        <c:axId val="703958200"/>
        <c:scaling>
          <c:orientation val="minMax"/>
        </c:scaling>
        <c:axPos val="b"/>
        <c:numFmt formatCode="General" sourceLinked="1"/>
        <c:tickLblPos val="nextTo"/>
        <c:spPr>
          <a:ln w="2348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lang="ja-JP" b="1" i="0">
                <a:latin typeface="ヒラギノ明朝 Pro W6"/>
                <a:ea typeface="ヒラギノ明朝 Pro W6"/>
              </a:defRPr>
            </a:pPr>
            <a:endParaRPr lang="ja-JP"/>
          </a:p>
        </c:txPr>
        <c:crossAx val="703966200"/>
        <c:crosses val="autoZero"/>
        <c:auto val="1"/>
        <c:lblAlgn val="ctr"/>
        <c:lblOffset val="100"/>
      </c:catAx>
      <c:valAx>
        <c:axId val="703966200"/>
        <c:scaling>
          <c:orientation val="minMax"/>
        </c:scaling>
        <c:axPos val="l"/>
        <c:majorGridlines>
          <c:spPr>
            <a:ln w="2348">
              <a:solidFill>
                <a:srgbClr val="808080"/>
              </a:solidFill>
              <a:prstDash val="solid"/>
            </a:ln>
          </c:spPr>
        </c:majorGridlines>
        <c:numFmt formatCode="General" sourceLinked="1"/>
        <c:tickLblPos val="nextTo"/>
        <c:spPr>
          <a:ln w="2348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lang="ja-JP">
                <a:latin typeface="ヒラギノ明朝 Pro W6"/>
                <a:ea typeface="ヒラギノ明朝 Pro W6"/>
              </a:defRPr>
            </a:pPr>
            <a:endParaRPr lang="ja-JP"/>
          </a:p>
        </c:txPr>
        <c:crossAx val="703958200"/>
        <c:crosses val="autoZero"/>
        <c:crossBetween val="between"/>
      </c:valAx>
      <c:spPr>
        <a:noFill/>
        <a:ln w="18785">
          <a:noFill/>
        </a:ln>
      </c:spPr>
    </c:plotArea>
    <c:legend>
      <c:legendPos val="r"/>
      <c:layout>
        <c:manualLayout>
          <c:xMode val="edge"/>
          <c:yMode val="edge"/>
          <c:x val="0.730014456632945"/>
          <c:y val="0.0862465797933858"/>
          <c:w val="0.214474997970614"/>
          <c:h val="0.124488188976378"/>
        </c:manualLayout>
      </c:layout>
      <c:spPr>
        <a:noFill/>
        <a:ln w="18785">
          <a:noFill/>
        </a:ln>
      </c:spPr>
      <c:txPr>
        <a:bodyPr/>
        <a:lstStyle/>
        <a:p>
          <a:pPr>
            <a:defRPr lang="ja-JP" sz="1183">
              <a:ea typeface="ヒラギノ明朝 Pro W6"/>
            </a:defRPr>
          </a:pPr>
          <a:endParaRPr lang="ja-JP"/>
        </a:p>
      </c:txPr>
    </c:legend>
    <c:plotVisOnly val="1"/>
    <c:dispBlanksAs val="gap"/>
  </c:chart>
  <c:spPr>
    <a:solidFill>
      <a:srgbClr val="FFFFFF"/>
    </a:solidFill>
    <a:ln w="2348">
      <a:solidFill>
        <a:srgbClr val="808080"/>
      </a:solidFill>
      <a:prstDash val="solid"/>
    </a:ln>
  </c:spPr>
  <c:txPr>
    <a:bodyPr/>
    <a:lstStyle/>
    <a:p>
      <a:pPr>
        <a:defRPr sz="1331"/>
      </a:pPr>
      <a:endParaRPr lang="ja-JP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Sheet1!$A$2:$A$6</c:f>
              <c:strCache>
                <c:ptCount val="5"/>
                <c:pt idx="0">
                  <c:v>平成23年度</c:v>
                </c:pt>
                <c:pt idx="1">
                  <c:v>平成24年度</c:v>
                </c:pt>
                <c:pt idx="2">
                  <c:v>平成25年度</c:v>
                </c:pt>
                <c:pt idx="3">
                  <c:v>平成26年度</c:v>
                </c:pt>
                <c:pt idx="4">
                  <c:v>平成27年度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228492.0</c:v>
                </c:pt>
                <c:pt idx="1">
                  <c:v>233444.0</c:v>
                </c:pt>
                <c:pt idx="2">
                  <c:v>242358.0</c:v>
                </c:pt>
                <c:pt idx="3">
                  <c:v>196384.0</c:v>
                </c:pt>
                <c:pt idx="4">
                  <c:v>202172.0</c:v>
                </c:pt>
              </c:numCache>
            </c:numRef>
          </c:val>
        </c:ser>
        <c:shape val="box"/>
        <c:axId val="704403688"/>
        <c:axId val="704406904"/>
        <c:axId val="0"/>
      </c:bar3DChart>
      <c:catAx>
        <c:axId val="70440368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ea typeface="ヒラギノ明朝 ProN W6"/>
              </a:defRPr>
            </a:pPr>
            <a:endParaRPr lang="ja-JP"/>
          </a:p>
        </c:txPr>
        <c:crossAx val="704406904"/>
        <c:crosses val="autoZero"/>
        <c:auto val="1"/>
        <c:lblAlgn val="ctr"/>
        <c:lblOffset val="100"/>
      </c:catAx>
      <c:valAx>
        <c:axId val="7044069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ea typeface="ヒラギノ明朝 ProN W6"/>
              </a:defRPr>
            </a:pPr>
            <a:endParaRPr lang="ja-JP"/>
          </a:p>
        </c:txPr>
        <c:crossAx val="7044036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Lbls>
            <c:dLbl>
              <c:idx val="0"/>
              <c:layout>
                <c:manualLayout>
                  <c:x val="-0.13152422666375"/>
                  <c:y val="0.0943604113004945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嚢胞</a:t>
                    </a:r>
                    <a:r>
                      <a:rPr lang="en-US" altLang="ja-JP" dirty="0" smtClean="0"/>
                      <a:t> 43</a:t>
                    </a:r>
                    <a:r>
                      <a:rPr lang="ja-JP" altLang="en-US" dirty="0" smtClean="0"/>
                      <a:t>例</a:t>
                    </a:r>
                    <a:r>
                      <a:rPr lang="en-US" altLang="ja-JP" dirty="0" smtClean="0"/>
                      <a:t>(16%)</a:t>
                    </a:r>
                    <a:endParaRPr lang="ja-JP" altLang="en-US" dirty="0"/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216666666666667"/>
                  <c:y val="-0.109375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悪性</a:t>
                    </a:r>
                    <a:r>
                      <a:rPr lang="ja-JP" altLang="en-US" dirty="0" smtClean="0"/>
                      <a:t>腫瘍</a:t>
                    </a:r>
                    <a:r>
                      <a:rPr lang="en-US" altLang="ja-JP" dirty="0" smtClean="0"/>
                      <a:t> 88</a:t>
                    </a:r>
                    <a:r>
                      <a:rPr lang="ja-JP" altLang="en-US" dirty="0" smtClean="0"/>
                      <a:t>例</a:t>
                    </a:r>
                    <a:r>
                      <a:rPr lang="en-US" altLang="ja-JP" dirty="0" smtClean="0"/>
                      <a:t>(33%)</a:t>
                    </a:r>
                    <a:endParaRPr lang="en-US" altLang="ja-JP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144778080456114"/>
                  <c:y val="-0.2879096379697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奇形・顎</a:t>
                    </a:r>
                    <a:r>
                      <a:rPr lang="ja-JP" altLang="en-US" dirty="0" smtClean="0"/>
                      <a:t>変形</a:t>
                    </a:r>
                    <a:r>
                      <a:rPr lang="en-US" altLang="ja-JP" dirty="0" smtClean="0"/>
                      <a:t>      31</a:t>
                    </a:r>
                    <a:r>
                      <a:rPr lang="ja-JP" altLang="en-US" dirty="0" smtClean="0"/>
                      <a:t>例</a:t>
                    </a:r>
                    <a:r>
                      <a:rPr lang="en-US" altLang="ja-JP" dirty="0" smtClean="0"/>
                      <a:t>(12%)</a:t>
                    </a:r>
                    <a:endParaRPr lang="ja-JP" altLang="en-US" dirty="0"/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0.146334851026381"/>
                  <c:y val="-0.175604581840484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外傷</a:t>
                    </a:r>
                    <a:r>
                      <a:rPr lang="en-US" altLang="ja-JP" dirty="0" smtClean="0"/>
                      <a:t>  32</a:t>
                    </a:r>
                    <a:r>
                      <a:rPr lang="ja-JP" altLang="en-US" dirty="0" smtClean="0"/>
                      <a:t>例</a:t>
                    </a:r>
                    <a:r>
                      <a:rPr lang="en-US" altLang="ja-JP" dirty="0" smtClean="0"/>
                      <a:t>(12%)</a:t>
                    </a:r>
                    <a:endParaRPr lang="en-US" altLang="ja-JP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0.119428600112489"/>
                  <c:y val="-0.0086593652815895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良性</a:t>
                    </a:r>
                    <a:r>
                      <a:rPr lang="ja-JP" altLang="en-US" dirty="0" smtClean="0"/>
                      <a:t>腫瘍</a:t>
                    </a:r>
                    <a:r>
                      <a:rPr lang="en-US" altLang="ja-JP" dirty="0" smtClean="0"/>
                      <a:t>             16</a:t>
                    </a:r>
                    <a:r>
                      <a:rPr lang="ja-JP" altLang="en-US" dirty="0" smtClean="0"/>
                      <a:t>例</a:t>
                    </a:r>
                    <a:r>
                      <a:rPr lang="en-US" altLang="ja-JP" dirty="0" smtClean="0"/>
                      <a:t>(6%)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0.18050537844547"/>
                  <c:y val="0.048044320648414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炎症</a:t>
                    </a:r>
                    <a:r>
                      <a:rPr lang="en-US" altLang="ja-JP" dirty="0" smtClean="0"/>
                      <a:t>                      32</a:t>
                    </a:r>
                    <a:r>
                      <a:rPr lang="ja-JP" altLang="en-US" dirty="0" smtClean="0"/>
                      <a:t>例</a:t>
                    </a:r>
                    <a:r>
                      <a:rPr lang="en-US" altLang="ja-JP" dirty="0" smtClean="0"/>
                      <a:t>(12%)</a:t>
                    </a:r>
                    <a:endParaRPr lang="ja-JP" altLang="en-US" dirty="0"/>
                  </a:p>
                </c:rich>
              </c:tx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0.101282928836716"/>
                  <c:y val="0.11802302446755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その他</a:t>
                    </a:r>
                    <a:r>
                      <a:rPr lang="en-US" altLang="ja-JP" baseline="0" dirty="0" smtClean="0"/>
                      <a:t>                  25</a:t>
                    </a:r>
                    <a:r>
                      <a:rPr lang="ja-JP" altLang="en-US" baseline="0" dirty="0" smtClean="0"/>
                      <a:t>例</a:t>
                    </a:r>
                    <a:r>
                      <a:rPr lang="en-US" altLang="ja-JP" baseline="0" dirty="0" smtClean="0"/>
                      <a:t>(</a:t>
                    </a:r>
                    <a:r>
                      <a:rPr lang="en-US" altLang="ja-JP" dirty="0" smtClean="0"/>
                      <a:t>9%)</a:t>
                    </a:r>
                  </a:p>
                </c:rich>
              </c:tx>
              <c:dLblPos val="bestFit"/>
              <c:showCatName val="1"/>
              <c:showPercent val="1"/>
            </c:dLbl>
            <c:delete val="1"/>
          </c:dLbls>
          <c:cat>
            <c:strRef>
              <c:f>Sheet1!$A$2:$A$8</c:f>
              <c:strCache>
                <c:ptCount val="7"/>
                <c:pt idx="0">
                  <c:v>嚢胞</c:v>
                </c:pt>
                <c:pt idx="1">
                  <c:v>悪性腫瘍</c:v>
                </c:pt>
                <c:pt idx="2">
                  <c:v>奇形・顎変形</c:v>
                </c:pt>
                <c:pt idx="3">
                  <c:v>外傷</c:v>
                </c:pt>
                <c:pt idx="4">
                  <c:v>良性腫瘍</c:v>
                </c:pt>
                <c:pt idx="5">
                  <c:v>炎症</c:v>
                </c:pt>
                <c:pt idx="6">
                  <c:v>その他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43.0</c:v>
                </c:pt>
                <c:pt idx="1">
                  <c:v>88.0</c:v>
                </c:pt>
                <c:pt idx="2">
                  <c:v>31.0</c:v>
                </c:pt>
                <c:pt idx="3">
                  <c:v>32.0</c:v>
                </c:pt>
                <c:pt idx="4">
                  <c:v>16.0</c:v>
                </c:pt>
                <c:pt idx="5">
                  <c:v>32.0</c:v>
                </c:pt>
                <c:pt idx="6">
                  <c:v>25.0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5CECA-3052-1245-A124-EFBDE4B88B53}" type="datetimeFigureOut">
              <a:rPr kumimoji="1" lang="ja-JP" altLang="en-US" smtClean="0"/>
              <a:pPr/>
              <a:t>16.6.15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6BAE9-0B3C-FF48-9AEC-4830563155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0383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31C51D-6BEC-DB4A-BC98-BFCA15C1F305}" type="slidenum">
              <a:rPr lang="en-US" altLang="ja-JP" sz="1200"/>
              <a:pPr/>
              <a:t>1</a:t>
            </a:fld>
            <a:endParaRPr lang="en-US" altLang="ja-JP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ja-JP" altLang="en-US">
              <a:latin typeface="Arial" charset="0"/>
              <a:ea typeface="ＭＳ Ｐ明朝" charset="0"/>
              <a:cs typeface="ＭＳ Ｐ明朝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3186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ja-JP" altLang="en-US">
              <a:latin typeface="Arial" charset="0"/>
              <a:ea typeface="ＭＳ Ｐ明朝" charset="0"/>
              <a:cs typeface="ＭＳ Ｐ明朝" charset="0"/>
            </a:endParaRPr>
          </a:p>
        </p:txBody>
      </p:sp>
      <p:sp>
        <p:nvSpPr>
          <p:cNvPr id="93187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4B91E6-B4B9-5A48-ACB3-E4B4EA2FEB34}" type="slidenum">
              <a:rPr lang="ja-JP" altLang="en-US" sz="1200"/>
              <a:pPr/>
              <a:t>8</a:t>
            </a:fld>
            <a:endParaRPr lang="ja-JP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90DD-DF13-4441-8BE3-2398245B7907}" type="datetimeFigureOut">
              <a:rPr kumimoji="1" lang="ja-JP" altLang="en-US" smtClean="0"/>
              <a:pPr/>
              <a:t>16.6.15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A851-8F2F-894B-BAFE-C68D66C525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506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90DD-DF13-4441-8BE3-2398245B7907}" type="datetimeFigureOut">
              <a:rPr kumimoji="1" lang="ja-JP" altLang="en-US" smtClean="0"/>
              <a:pPr/>
              <a:t>16.6.15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A851-8F2F-894B-BAFE-C68D66C525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791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90DD-DF13-4441-8BE3-2398245B7907}" type="datetimeFigureOut">
              <a:rPr kumimoji="1" lang="ja-JP" altLang="en-US" smtClean="0"/>
              <a:pPr/>
              <a:t>16.6.15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A851-8F2F-894B-BAFE-C68D66C525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243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90DD-DF13-4441-8BE3-2398245B7907}" type="datetimeFigureOut">
              <a:rPr kumimoji="1" lang="ja-JP" altLang="en-US" smtClean="0"/>
              <a:pPr/>
              <a:t>16.6.15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A851-8F2F-894B-BAFE-C68D66C525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615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90DD-DF13-4441-8BE3-2398245B7907}" type="datetimeFigureOut">
              <a:rPr kumimoji="1" lang="ja-JP" altLang="en-US" smtClean="0"/>
              <a:pPr/>
              <a:t>16.6.15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A851-8F2F-894B-BAFE-C68D66C525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737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90DD-DF13-4441-8BE3-2398245B7907}" type="datetimeFigureOut">
              <a:rPr kumimoji="1" lang="ja-JP" altLang="en-US" smtClean="0"/>
              <a:pPr/>
              <a:t>16.6.15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A851-8F2F-894B-BAFE-C68D66C525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673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90DD-DF13-4441-8BE3-2398245B7907}" type="datetimeFigureOut">
              <a:rPr kumimoji="1" lang="ja-JP" altLang="en-US" smtClean="0"/>
              <a:pPr/>
              <a:t>16.6.15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A851-8F2F-894B-BAFE-C68D66C525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468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90DD-DF13-4441-8BE3-2398245B7907}" type="datetimeFigureOut">
              <a:rPr kumimoji="1" lang="ja-JP" altLang="en-US" smtClean="0"/>
              <a:pPr/>
              <a:t>16.6.15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A851-8F2F-894B-BAFE-C68D66C525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131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90DD-DF13-4441-8BE3-2398245B7907}" type="datetimeFigureOut">
              <a:rPr kumimoji="1" lang="ja-JP" altLang="en-US" smtClean="0"/>
              <a:pPr/>
              <a:t>16.6.15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A851-8F2F-894B-BAFE-C68D66C525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274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90DD-DF13-4441-8BE3-2398245B7907}" type="datetimeFigureOut">
              <a:rPr kumimoji="1" lang="ja-JP" altLang="en-US" smtClean="0"/>
              <a:pPr/>
              <a:t>16.6.15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A851-8F2F-894B-BAFE-C68D66C525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333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90DD-DF13-4441-8BE3-2398245B7907}" type="datetimeFigureOut">
              <a:rPr kumimoji="1" lang="ja-JP" altLang="en-US" smtClean="0"/>
              <a:pPr/>
              <a:t>16.6.15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A851-8F2F-894B-BAFE-C68D66C525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729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90DD-DF13-4441-8BE3-2398245B7907}" type="datetimeFigureOut">
              <a:rPr kumimoji="1" lang="ja-JP" altLang="en-US" smtClean="0"/>
              <a:pPr/>
              <a:t>16.6.15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AA851-8F2F-894B-BAFE-C68D66C525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837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2"/>
          <p:cNvSpPr txBox="1">
            <a:spLocks noChangeArrowheads="1"/>
          </p:cNvSpPr>
          <p:nvPr/>
        </p:nvSpPr>
        <p:spPr bwMode="auto">
          <a:xfrm>
            <a:off x="152930" y="261254"/>
            <a:ext cx="88381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ja-JP" altLang="en-US" u="sng" dirty="0" smtClean="0">
                <a:latin typeface="ヒラギノ明朝 ProN W6"/>
                <a:ea typeface="ヒラギノ明朝 ProN W6"/>
                <a:cs typeface="ヒラギノ明朝 ProN W6"/>
              </a:rPr>
              <a:t>顎・口腔外科の診療実績（初診患者数）</a:t>
            </a:r>
            <a:r>
              <a:rPr lang="ja-JP" altLang="en-US" sz="1800" u="sng" dirty="0" smtClean="0">
                <a:latin typeface="ヒラギノ明朝 ProN W6"/>
                <a:ea typeface="ヒラギノ明朝 ProN W6"/>
                <a:cs typeface="ヒラギノ明朝 ProN W6"/>
              </a:rPr>
              <a:t>（平成１８年度</a:t>
            </a:r>
            <a:r>
              <a:rPr lang="en-US" altLang="ja-JP" sz="1800" u="sng" dirty="0" smtClean="0">
                <a:latin typeface="ヒラギノ明朝 ProN W6"/>
                <a:ea typeface="ヒラギノ明朝 ProN W6"/>
                <a:cs typeface="ヒラギノ明朝 ProN W6"/>
              </a:rPr>
              <a:t>−</a:t>
            </a:r>
            <a:r>
              <a:rPr lang="ja-JP" altLang="en-US" sz="1800" u="sng" dirty="0" smtClean="0">
                <a:latin typeface="ヒラギノ明朝 ProN W6"/>
                <a:ea typeface="ヒラギノ明朝 ProN W6"/>
                <a:cs typeface="ヒラギノ明朝 ProN W6"/>
              </a:rPr>
              <a:t>２７年度）</a:t>
            </a:r>
            <a:endParaRPr lang="en-US" altLang="ja-JP" sz="1800" u="sng" dirty="0" smtClean="0">
              <a:latin typeface="ヒラギノ明朝 ProN W6"/>
              <a:ea typeface="ヒラギノ明朝 ProN W6"/>
              <a:cs typeface="ヒラギノ明朝 ProN W6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52930" y="1269948"/>
          <a:ext cx="8838140" cy="4741906"/>
        </p:xfrm>
        <a:graphic>
          <a:graphicData uri="http://schemas.openxmlformats.org/drawingml/2006/table">
            <a:tbl>
              <a:tblPr/>
              <a:tblGrid>
                <a:gridCol w="1253725"/>
                <a:gridCol w="1253725"/>
                <a:gridCol w="1253725"/>
                <a:gridCol w="856505"/>
                <a:gridCol w="1253725"/>
                <a:gridCol w="856505"/>
                <a:gridCol w="1253725"/>
                <a:gridCol w="856505"/>
              </a:tblGrid>
              <a:tr h="364762">
                <a:tc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新患数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紹介患者数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29524">
                <a:tc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当科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歯科全体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%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当科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紹介</a:t>
                      </a:r>
                      <a:r>
                        <a:rPr lang="ja-JP" altLang="en-US" sz="1400" b="0" i="0" u="none" strike="noStrike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患者（％）</a:t>
                      </a:r>
                      <a:endParaRPr lang="ja-JP" altLang="en-US" sz="1400" b="0" i="0" u="none" strike="noStrike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歯科全体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%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76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平成</a:t>
                      </a:r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18</a:t>
                      </a:r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年度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1,667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6,300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26.5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1,034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62.0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2,758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37.5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76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平成</a:t>
                      </a:r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19</a:t>
                      </a:r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年度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1,770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6,424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27.6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1,136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64.2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3,008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37.8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76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平成</a:t>
                      </a:r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20</a:t>
                      </a:r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年度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1,782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6,451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27.6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1,059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59.4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2,860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37.0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76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平成</a:t>
                      </a:r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21</a:t>
                      </a:r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年度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1,827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6,524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28.0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1,110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60.8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2,941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37.7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76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平成</a:t>
                      </a:r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22</a:t>
                      </a:r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年度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2,095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7,138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29.3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1,213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57.9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3,147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38.5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76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平成</a:t>
                      </a:r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23</a:t>
                      </a:r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年度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2,227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7,516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29.6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1,405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63.1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3,303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42.5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76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平成</a:t>
                      </a:r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24</a:t>
                      </a:r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年度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2,294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7,898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29.0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1,578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68.8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3,700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42.6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76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平成</a:t>
                      </a:r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25</a:t>
                      </a:r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年度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2,135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7,918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27.0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1,607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75.3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3,988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40.3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76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平成</a:t>
                      </a:r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26</a:t>
                      </a:r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年度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2,285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8,177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27.9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1,794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78.5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4,273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42.0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76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平成</a:t>
                      </a:r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27</a:t>
                      </a:r>
                      <a:r>
                        <a:rPr lang="ja-JP" altLang="en-US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年度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2,140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8,139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26.3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1,724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80.6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4,350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39.6 </a:t>
                      </a:r>
                    </a:p>
                  </a:txBody>
                  <a:tcPr marL="12413" marR="12413" marT="12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5" name="直線コネクタ 4"/>
          <p:cNvCxnSpPr/>
          <p:nvPr/>
        </p:nvCxnSpPr>
        <p:spPr>
          <a:xfrm rot="5400000">
            <a:off x="2138442" y="3699155"/>
            <a:ext cx="5254548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rot="5400000">
            <a:off x="-1113293" y="3699155"/>
            <a:ext cx="5254548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52930" y="2341828"/>
            <a:ext cx="8838140" cy="11651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514776" y="1632054"/>
            <a:ext cx="7476294" cy="11651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189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139031" y="609600"/>
            <a:ext cx="71707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2800" dirty="0">
                <a:latin typeface="ヒラギノ明朝 ProN W6"/>
                <a:ea typeface="ヒラギノ明朝 ProN W6"/>
                <a:cs typeface="ヒラギノ明朝 ProN W6"/>
              </a:rPr>
              <a:t>外来小手術数（</a:t>
            </a:r>
            <a:r>
              <a:rPr lang="ja-JP" altLang="en-US" sz="2800" dirty="0" smtClean="0">
                <a:latin typeface="ヒラギノ明朝 ProN W6"/>
                <a:ea typeface="ヒラギノ明朝 ProN W6"/>
                <a:cs typeface="ヒラギノ明朝 ProN W6"/>
              </a:rPr>
              <a:t>平成</a:t>
            </a:r>
            <a:r>
              <a:rPr lang="en-US" altLang="ja-JP" sz="2800" dirty="0" smtClean="0">
                <a:latin typeface="ヒラギノ明朝 ProN W6"/>
                <a:ea typeface="ヒラギノ明朝 ProN W6"/>
                <a:cs typeface="ヒラギノ明朝 ProN W6"/>
              </a:rPr>
              <a:t>23</a:t>
            </a:r>
            <a:r>
              <a:rPr lang="ja-JP" altLang="en-US" sz="2800" dirty="0" smtClean="0">
                <a:latin typeface="ヒラギノ明朝 ProN W6"/>
                <a:ea typeface="ヒラギノ明朝 ProN W6"/>
                <a:cs typeface="ヒラギノ明朝 ProN W6"/>
              </a:rPr>
              <a:t>年度</a:t>
            </a:r>
            <a:r>
              <a:rPr lang="en-US" altLang="ja-JP" sz="2800" dirty="0">
                <a:latin typeface="ヒラギノ明朝 ProN W6"/>
                <a:ea typeface="ヒラギノ明朝 ProN W6"/>
                <a:cs typeface="ヒラギノ明朝 ProN W6"/>
              </a:rPr>
              <a:t>〜</a:t>
            </a:r>
            <a:r>
              <a:rPr lang="ja-JP" altLang="en-US" sz="2800" dirty="0" smtClean="0">
                <a:latin typeface="ヒラギノ明朝 ProN W6"/>
                <a:ea typeface="ヒラギノ明朝 ProN W6"/>
                <a:cs typeface="ヒラギノ明朝 ProN W6"/>
              </a:rPr>
              <a:t>平成</a:t>
            </a:r>
            <a:r>
              <a:rPr lang="en-US" altLang="ja-JP" sz="2800" dirty="0" smtClean="0">
                <a:latin typeface="ヒラギノ明朝 ProN W6"/>
                <a:ea typeface="ヒラギノ明朝 ProN W6"/>
                <a:cs typeface="ヒラギノ明朝 ProN W6"/>
              </a:rPr>
              <a:t>27</a:t>
            </a:r>
            <a:r>
              <a:rPr lang="ja-JP" altLang="en-US" sz="2800" dirty="0" smtClean="0">
                <a:latin typeface="ヒラギノ明朝 ProN W6"/>
                <a:ea typeface="ヒラギノ明朝 ProN W6"/>
                <a:cs typeface="ヒラギノ明朝 ProN W6"/>
              </a:rPr>
              <a:t>年度</a:t>
            </a:r>
            <a:r>
              <a:rPr lang="ja-JP" altLang="en-US" sz="2800" dirty="0">
                <a:latin typeface="ヒラギノ明朝 ProN W6"/>
                <a:ea typeface="ヒラギノ明朝 ProN W6"/>
                <a:cs typeface="ヒラギノ明朝 ProN W6"/>
              </a:rPr>
              <a:t>）</a:t>
            </a:r>
          </a:p>
        </p:txBody>
      </p:sp>
      <p:sp>
        <p:nvSpPr>
          <p:cNvPr id="3" name="テキスト ボックス 12"/>
          <p:cNvSpPr txBox="1">
            <a:spLocks noChangeArrowheads="1"/>
          </p:cNvSpPr>
          <p:nvPr/>
        </p:nvSpPr>
        <p:spPr bwMode="auto">
          <a:xfrm>
            <a:off x="761723" y="1439860"/>
            <a:ext cx="5950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1600"/>
              <a:t>（人）</a:t>
            </a: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4653844"/>
              </p:ext>
            </p:extLst>
          </p:nvPr>
        </p:nvGraphicFramePr>
        <p:xfrm>
          <a:off x="774700" y="1439860"/>
          <a:ext cx="7937500" cy="516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グラフ 8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04570755"/>
              </p:ext>
            </p:extLst>
          </p:nvPr>
        </p:nvGraphicFramePr>
        <p:xfrm>
          <a:off x="243798" y="1049867"/>
          <a:ext cx="8510735" cy="5706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858122" y="357369"/>
            <a:ext cx="52820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u="sng" dirty="0" smtClean="0">
                <a:latin typeface="ヒラギノ明朝 ProN W6"/>
                <a:ea typeface="ヒラギノ明朝 ProN W6"/>
                <a:cs typeface="ヒラギノ明朝 ProN W6"/>
              </a:rPr>
              <a:t>平成</a:t>
            </a:r>
            <a:r>
              <a:rPr lang="en-US" altLang="ja-JP" sz="2800" u="sng" dirty="0" smtClean="0">
                <a:latin typeface="ヒラギノ明朝 ProN W6"/>
                <a:ea typeface="ヒラギノ明朝 ProN W6"/>
                <a:cs typeface="ヒラギノ明朝 ProN W6"/>
              </a:rPr>
              <a:t>27</a:t>
            </a:r>
            <a:r>
              <a:rPr kumimoji="1" lang="ja-JP" altLang="en-US" sz="2800" u="sng" dirty="0" smtClean="0">
                <a:latin typeface="ヒラギノ明朝 ProN W6"/>
                <a:ea typeface="ヒラギノ明朝 ProN W6"/>
                <a:cs typeface="ヒラギノ明朝 ProN W6"/>
              </a:rPr>
              <a:t>年度　抜歯のうちわけ</a:t>
            </a:r>
            <a:endParaRPr kumimoji="1" lang="en-US" altLang="ja-JP" sz="2800" u="sng" dirty="0" smtClean="0">
              <a:latin typeface="ヒラギノ明朝 ProN W6"/>
              <a:ea typeface="ヒラギノ明朝 ProN W6"/>
              <a:cs typeface="ヒラギノ明朝 ProN W6"/>
            </a:endParaRPr>
          </a:p>
          <a:p>
            <a:pPr algn="ctr"/>
            <a:r>
              <a:rPr kumimoji="1" lang="ja-JP" altLang="en-US" sz="2800" dirty="0" smtClean="0">
                <a:latin typeface="ヒラギノ明朝 ProN W6"/>
                <a:ea typeface="ヒラギノ明朝 ProN W6"/>
                <a:cs typeface="ヒラギノ明朝 ProN W6"/>
              </a:rPr>
              <a:t>　</a:t>
            </a:r>
            <a:endParaRPr kumimoji="1" lang="en-US" altLang="ja-JP" sz="2800" dirty="0" smtClean="0">
              <a:latin typeface="ヒラギノ明朝 ProN W6"/>
              <a:ea typeface="ヒラギノ明朝 ProN W6"/>
              <a:cs typeface="ヒラギノ明朝 ProN W6"/>
            </a:endParaRPr>
          </a:p>
          <a:p>
            <a:pPr algn="ctr"/>
            <a:r>
              <a:rPr kumimoji="1" lang="ja-JP" altLang="en-US" sz="2800" dirty="0" smtClean="0">
                <a:latin typeface="ヒラギノ明朝 ProN W6"/>
                <a:ea typeface="ヒラギノ明朝 ProN W6"/>
                <a:cs typeface="ヒラギノ明朝 ProN W6"/>
              </a:rPr>
              <a:t>＜</a:t>
            </a:r>
            <a:r>
              <a:rPr kumimoji="1" lang="en-US" altLang="ja-JP" sz="2800" dirty="0" smtClean="0">
                <a:latin typeface="ヒラギノ明朝 ProN W6"/>
                <a:ea typeface="ヒラギノ明朝 ProN W6"/>
                <a:cs typeface="ヒラギノ明朝 ProN W6"/>
              </a:rPr>
              <a:t>2188</a:t>
            </a:r>
            <a:r>
              <a:rPr kumimoji="1" lang="ja-JP" altLang="en-US" sz="2800" dirty="0" smtClean="0">
                <a:latin typeface="ヒラギノ明朝 ProN W6"/>
                <a:ea typeface="ヒラギノ明朝 ProN W6"/>
                <a:cs typeface="ヒラギノ明朝 ProN W6"/>
              </a:rPr>
              <a:t>症例＞</a:t>
            </a:r>
            <a:endParaRPr kumimoji="1" lang="ja-JP" altLang="en-US" sz="2800" dirty="0">
              <a:latin typeface="ヒラギノ明朝 ProN W6"/>
              <a:ea typeface="ヒラギノ明朝 ProN W6"/>
              <a:cs typeface="ヒラギノ明朝 ProN W6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8455" y="5598943"/>
            <a:ext cx="3240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ヒラギノ明朝 ProN W6"/>
                <a:ea typeface="ヒラギノ明朝 ProN W6"/>
                <a:cs typeface="ヒラギノ明朝 ProN W6"/>
              </a:rPr>
              <a:t>（地域連携　</a:t>
            </a:r>
            <a:r>
              <a:rPr lang="en-US" altLang="ja-JP" sz="2400" dirty="0" smtClean="0">
                <a:latin typeface="ヒラギノ明朝 ProN W6"/>
                <a:ea typeface="ヒラギノ明朝 ProN W6"/>
                <a:cs typeface="ヒラギノ明朝 ProN W6"/>
              </a:rPr>
              <a:t>524</a:t>
            </a:r>
            <a:r>
              <a:rPr kumimoji="1" lang="ja-JP" altLang="en-US" sz="2400" dirty="0" smtClean="0">
                <a:latin typeface="ヒラギノ明朝 ProN W6"/>
                <a:ea typeface="ヒラギノ明朝 ProN W6"/>
                <a:cs typeface="ヒラギノ明朝 ProN W6"/>
              </a:rPr>
              <a:t>件）</a:t>
            </a:r>
            <a:endParaRPr kumimoji="1" lang="ja-JP" altLang="en-US" sz="2400" dirty="0">
              <a:latin typeface="ヒラギノ明朝 ProN W6"/>
              <a:ea typeface="ヒラギノ明朝 ProN W6"/>
              <a:cs typeface="ヒラギノ明朝 ProN W6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40639" y="2628451"/>
            <a:ext cx="99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623</a:t>
            </a:r>
            <a:r>
              <a:rPr kumimoji="1" lang="ja-JP" altLang="en-US" dirty="0" smtClean="0"/>
              <a:t>症例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68653" y="2422495"/>
            <a:ext cx="99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173</a:t>
            </a:r>
            <a:r>
              <a:rPr kumimoji="1" lang="ja-JP" altLang="en-US" dirty="0" smtClean="0"/>
              <a:t>症例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3972" y="3625108"/>
            <a:ext cx="88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41</a:t>
            </a:r>
            <a:r>
              <a:rPr kumimoji="1" lang="ja-JP" altLang="en-US" dirty="0" smtClean="0"/>
              <a:t>症例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08812" y="3312986"/>
            <a:ext cx="111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1050</a:t>
            </a:r>
            <a:r>
              <a:rPr kumimoji="1" lang="ja-JP" altLang="en-US" dirty="0" smtClean="0"/>
              <a:t>症例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テキスト ボックス 9"/>
          <p:cNvSpPr txBox="1">
            <a:spLocks noChangeArrowheads="1"/>
          </p:cNvSpPr>
          <p:nvPr/>
        </p:nvSpPr>
        <p:spPr bwMode="auto">
          <a:xfrm>
            <a:off x="355951" y="189981"/>
            <a:ext cx="79898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8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入院患者数と全麻手術件数（顎・口腔外科）</a:t>
            </a:r>
            <a:endParaRPr lang="en-US" altLang="ja-JP" sz="2800" dirty="0">
              <a:latin typeface="ヒラギノ明朝 ProN W6" charset="0"/>
              <a:ea typeface="ヒラギノ明朝 ProN W6" charset="0"/>
              <a:cs typeface="ヒラギノ明朝 ProN W6" charset="0"/>
            </a:endParaRPr>
          </a:p>
          <a:p>
            <a:pPr algn="ctr"/>
            <a:r>
              <a:rPr lang="ja-JP" altLang="en-US" sz="28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　（平成</a:t>
            </a:r>
            <a:r>
              <a:rPr lang="en-US" altLang="ja-JP" sz="2800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23</a:t>
            </a:r>
            <a:r>
              <a:rPr lang="ja-JP" altLang="en-US" sz="2800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年度</a:t>
            </a:r>
            <a:r>
              <a:rPr lang="en-US" altLang="ja-JP" sz="28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〜</a:t>
            </a:r>
            <a:r>
              <a:rPr lang="ja-JP" altLang="en-US" sz="28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平成</a:t>
            </a:r>
            <a:r>
              <a:rPr lang="en-US" altLang="ja-JP" sz="2800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27</a:t>
            </a:r>
            <a:r>
              <a:rPr lang="ja-JP" altLang="en-US" sz="2800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年度</a:t>
            </a:r>
            <a:r>
              <a:rPr lang="ja-JP" altLang="en-US" sz="28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）</a:t>
            </a:r>
          </a:p>
        </p:txBody>
      </p:sp>
      <p:graphicFrame>
        <p:nvGraphicFramePr>
          <p:cNvPr id="4" name="Object 2"/>
          <p:cNvGraphicFramePr>
            <a:graphicFrameLocks/>
          </p:cNvGraphicFramePr>
          <p:nvPr/>
        </p:nvGraphicFramePr>
        <p:xfrm>
          <a:off x="995363" y="1408113"/>
          <a:ext cx="7383462" cy="5072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94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正方形/長方形 1"/>
          <p:cNvSpPr>
            <a:spLocks noChangeArrowheads="1"/>
          </p:cNvSpPr>
          <p:nvPr/>
        </p:nvSpPr>
        <p:spPr bwMode="auto">
          <a:xfrm>
            <a:off x="570458" y="400580"/>
            <a:ext cx="787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28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入院診療費用請求額（顎・口腔外科）</a:t>
            </a:r>
            <a:endParaRPr lang="en-US" altLang="ja-JP" sz="2800" dirty="0">
              <a:latin typeface="ヒラギノ明朝 ProN W6" charset="0"/>
              <a:ea typeface="ヒラギノ明朝 ProN W6" charset="0"/>
              <a:cs typeface="ヒラギノ明朝 ProN W6" charset="0"/>
            </a:endParaRPr>
          </a:p>
          <a:p>
            <a:pPr algn="ctr"/>
            <a:r>
              <a:rPr lang="ja-JP" altLang="en-US" sz="28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（平成</a:t>
            </a:r>
            <a:r>
              <a:rPr lang="en-US" altLang="ja-JP" sz="2800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2</a:t>
            </a:r>
            <a:r>
              <a:rPr lang="en-US" altLang="ja-JP" sz="28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3</a:t>
            </a:r>
            <a:r>
              <a:rPr lang="ja-JP" altLang="en-US" sz="2800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年度</a:t>
            </a:r>
            <a:r>
              <a:rPr lang="en-US" altLang="ja-JP" sz="28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〜</a:t>
            </a:r>
            <a:r>
              <a:rPr lang="ja-JP" altLang="en-US" sz="28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平成</a:t>
            </a:r>
            <a:r>
              <a:rPr lang="en-US" altLang="ja-JP" sz="2800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27</a:t>
            </a:r>
            <a:r>
              <a:rPr lang="ja-JP" altLang="en-US" sz="2800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年度</a:t>
            </a:r>
            <a:r>
              <a:rPr lang="ja-JP" altLang="en-US" sz="28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）</a:t>
            </a:r>
            <a:endParaRPr lang="en-US" altLang="ja-JP" sz="2800" dirty="0">
              <a:latin typeface="ヒラギノ明朝 ProN W6" charset="0"/>
              <a:ea typeface="ヒラギノ明朝 ProN W6" charset="0"/>
              <a:cs typeface="ヒラギノ明朝 ProN W6" charset="0"/>
            </a:endParaRPr>
          </a:p>
        </p:txBody>
      </p:sp>
      <p:sp>
        <p:nvSpPr>
          <p:cNvPr id="63490" name="テキスト ボックス 2"/>
          <p:cNvSpPr txBox="1">
            <a:spLocks noChangeArrowheads="1"/>
          </p:cNvSpPr>
          <p:nvPr/>
        </p:nvSpPr>
        <p:spPr bwMode="auto">
          <a:xfrm>
            <a:off x="5631305" y="6408743"/>
            <a:ext cx="26590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1600" dirty="0">
                <a:solidFill>
                  <a:srgbClr val="FF0000"/>
                </a:solidFill>
                <a:latin typeface="ヒラギノ明朝 ProN W6"/>
                <a:ea typeface="ヒラギノ明朝 ProN W6"/>
                <a:cs typeface="ヒラギノ明朝 ProN W6"/>
              </a:rPr>
              <a:t>平成</a:t>
            </a:r>
            <a:r>
              <a:rPr lang="en-US" altLang="ja-JP" sz="1600" dirty="0" smtClean="0">
                <a:solidFill>
                  <a:srgbClr val="FF0000"/>
                </a:solidFill>
                <a:latin typeface="ヒラギノ明朝 ProN W6"/>
                <a:ea typeface="ヒラギノ明朝 ProN W6"/>
                <a:cs typeface="ヒラギノ明朝 ProN W6"/>
              </a:rPr>
              <a:t>27</a:t>
            </a:r>
            <a:r>
              <a:rPr lang="ja-JP" altLang="en-US" sz="1600" dirty="0" smtClean="0">
                <a:solidFill>
                  <a:srgbClr val="FF0000"/>
                </a:solidFill>
                <a:latin typeface="ヒラギノ明朝 ProN W6"/>
                <a:ea typeface="ヒラギノ明朝 ProN W6"/>
                <a:cs typeface="ヒラギノ明朝 ProN W6"/>
              </a:rPr>
              <a:t>年度　</a:t>
            </a:r>
            <a:r>
              <a:rPr lang="en-US" altLang="ja-JP" sz="1600" dirty="0" smtClean="0">
                <a:solidFill>
                  <a:srgbClr val="FF0000"/>
                </a:solidFill>
                <a:latin typeface="ヒラギノ明朝 ProN W6"/>
                <a:ea typeface="ヒラギノ明朝 ProN W6"/>
                <a:cs typeface="ヒラギノ明朝 ProN W6"/>
              </a:rPr>
              <a:t>2</a:t>
            </a:r>
            <a:r>
              <a:rPr lang="ja-JP" altLang="en-US" sz="1600" dirty="0" smtClean="0">
                <a:solidFill>
                  <a:srgbClr val="FF0000"/>
                </a:solidFill>
                <a:latin typeface="ヒラギノ明朝 ProN W6"/>
                <a:ea typeface="ヒラギノ明朝 ProN W6"/>
                <a:cs typeface="ヒラギノ明朝 ProN W6"/>
              </a:rPr>
              <a:t>億</a:t>
            </a:r>
            <a:r>
              <a:rPr lang="en-US" altLang="ja-JP" sz="1600" dirty="0" smtClean="0">
                <a:solidFill>
                  <a:srgbClr val="FF0000"/>
                </a:solidFill>
                <a:latin typeface="ヒラギノ明朝 ProN W6"/>
                <a:ea typeface="ヒラギノ明朝 ProN W6"/>
                <a:cs typeface="ヒラギノ明朝 ProN W6"/>
              </a:rPr>
              <a:t>217</a:t>
            </a:r>
            <a:r>
              <a:rPr lang="ja-JP" altLang="en-US" sz="1600" dirty="0" smtClean="0">
                <a:solidFill>
                  <a:srgbClr val="FF0000"/>
                </a:solidFill>
                <a:latin typeface="ヒラギノ明朝 ProN W6"/>
                <a:ea typeface="ヒラギノ明朝 ProN W6"/>
                <a:cs typeface="ヒラギノ明朝 ProN W6"/>
              </a:rPr>
              <a:t>万円</a:t>
            </a:r>
            <a:r>
              <a:rPr lang="ja-JP" altLang="en-US" sz="1800" dirty="0">
                <a:latin typeface="ヒラギノ明朝 ProN W6"/>
                <a:ea typeface="ヒラギノ明朝 ProN W6"/>
                <a:cs typeface="ヒラギノ明朝 ProN W6"/>
              </a:rPr>
              <a:t>　</a:t>
            </a:r>
          </a:p>
        </p:txBody>
      </p:sp>
      <p:graphicFrame>
        <p:nvGraphicFramePr>
          <p:cNvPr id="5" name="グラフ 4"/>
          <p:cNvGraphicFramePr/>
          <p:nvPr/>
        </p:nvGraphicFramePr>
        <p:xfrm>
          <a:off x="570458" y="1590841"/>
          <a:ext cx="8292805" cy="465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04784" y="1410520"/>
            <a:ext cx="780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ヒラギノ明朝 ProN W6"/>
                <a:ea typeface="ヒラギノ明朝 ProN W6"/>
                <a:cs typeface="ヒラギノ明朝 ProN W6"/>
              </a:rPr>
              <a:t>(</a:t>
            </a:r>
            <a:r>
              <a:rPr kumimoji="1" lang="ja-JP" altLang="en-US" sz="1400" dirty="0" smtClean="0">
                <a:latin typeface="ヒラギノ明朝 ProN W6"/>
                <a:ea typeface="ヒラギノ明朝 ProN W6"/>
                <a:cs typeface="ヒラギノ明朝 ProN W6"/>
              </a:rPr>
              <a:t>千円）</a:t>
            </a:r>
            <a:endParaRPr kumimoji="1" lang="ja-JP" altLang="en-US" sz="1400" dirty="0">
              <a:latin typeface="ヒラギノ明朝 ProN W6"/>
              <a:ea typeface="ヒラギノ明朝 ProN W6"/>
              <a:cs typeface="ヒラギノ明朝 ProN W6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29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54209" y="442761"/>
            <a:ext cx="8726759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u="sng" dirty="0">
                <a:latin typeface="ヒラギノ明朝 ProN W6"/>
                <a:ea typeface="ヒラギノ明朝 ProN W6"/>
                <a:cs typeface="ヒラギノ明朝 ProN W6"/>
              </a:rPr>
              <a:t>平成</a:t>
            </a:r>
            <a:r>
              <a:rPr lang="en-US" altLang="ja-JP" sz="3200" u="sng" dirty="0" smtClean="0">
                <a:latin typeface="ヒラギノ明朝 ProN W6"/>
                <a:ea typeface="ヒラギノ明朝 ProN W6"/>
                <a:cs typeface="ヒラギノ明朝 ProN W6"/>
              </a:rPr>
              <a:t>27</a:t>
            </a:r>
            <a:r>
              <a:rPr lang="ja-JP" altLang="en-US" sz="3200" u="sng" dirty="0" smtClean="0">
                <a:latin typeface="ヒラギノ明朝 ProN W6"/>
                <a:ea typeface="ヒラギノ明朝 ProN W6"/>
                <a:cs typeface="ヒラギノ明朝 ProN W6"/>
              </a:rPr>
              <a:t>年度</a:t>
            </a:r>
            <a:r>
              <a:rPr lang="ja-JP" altLang="en-US" sz="3200" u="sng" dirty="0">
                <a:latin typeface="ヒラギノ明朝 ProN W6"/>
                <a:ea typeface="ヒラギノ明朝 ProN W6"/>
                <a:cs typeface="ヒラギノ明朝 ProN W6"/>
              </a:rPr>
              <a:t>　疾患</a:t>
            </a:r>
            <a:r>
              <a:rPr lang="ja-JP" altLang="en-US" sz="3200" u="sng" dirty="0" smtClean="0">
                <a:latin typeface="ヒラギノ明朝 ProN W6"/>
                <a:ea typeface="ヒラギノ明朝 ProN W6"/>
                <a:cs typeface="ヒラギノ明朝 ProN W6"/>
              </a:rPr>
              <a:t>別入院患者数（計</a:t>
            </a:r>
            <a:r>
              <a:rPr lang="en-US" altLang="ja-JP" sz="3200" u="sng" dirty="0" smtClean="0">
                <a:latin typeface="ヒラギノ明朝 ProN W6"/>
                <a:ea typeface="ヒラギノ明朝 ProN W6"/>
                <a:cs typeface="ヒラギノ明朝 ProN W6"/>
              </a:rPr>
              <a:t> 267</a:t>
            </a:r>
            <a:r>
              <a:rPr lang="ja-JP" altLang="en-US" sz="3200" u="sng" dirty="0" smtClean="0">
                <a:latin typeface="ヒラギノ明朝 ProN W6"/>
                <a:ea typeface="ヒラギノ明朝 ProN W6"/>
                <a:cs typeface="ヒラギノ明朝 ProN W6"/>
              </a:rPr>
              <a:t>件</a:t>
            </a:r>
            <a:r>
              <a:rPr lang="ja-JP" altLang="en-US" sz="3200" u="sng" dirty="0">
                <a:latin typeface="ヒラギノ明朝 ProN W6"/>
                <a:ea typeface="ヒラギノ明朝 ProN W6"/>
                <a:cs typeface="ヒラギノ明朝 ProN W6"/>
              </a:rPr>
              <a:t>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121156" y="6196637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その他</a:t>
            </a:r>
            <a:r>
              <a:rPr lang="ja-JP" altLang="en-US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は抜歯、インプラントなど</a:t>
            </a:r>
          </a:p>
        </p:txBody>
      </p:sp>
      <p:graphicFrame>
        <p:nvGraphicFramePr>
          <p:cNvPr id="5" name="グラフ 4"/>
          <p:cNvGraphicFramePr/>
          <p:nvPr/>
        </p:nvGraphicFramePr>
        <p:xfrm>
          <a:off x="0" y="1002490"/>
          <a:ext cx="9143999" cy="5855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04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7092" y="442761"/>
            <a:ext cx="85551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u="sng" dirty="0">
                <a:latin typeface="ヒラギノ明朝 ProN W6"/>
                <a:ea typeface="ヒラギノ明朝 ProN W6"/>
                <a:cs typeface="ヒラギノ明朝 ProN W6"/>
              </a:rPr>
              <a:t>平成</a:t>
            </a:r>
            <a:r>
              <a:rPr lang="en-US" altLang="ja-JP" sz="3200" u="sng" dirty="0" smtClean="0">
                <a:latin typeface="ヒラギノ明朝 ProN W6"/>
                <a:ea typeface="ヒラギノ明朝 ProN W6"/>
                <a:cs typeface="ヒラギノ明朝 ProN W6"/>
              </a:rPr>
              <a:t>27</a:t>
            </a:r>
            <a:r>
              <a:rPr lang="ja-JP" altLang="en-US" sz="3200" u="sng" dirty="0" smtClean="0">
                <a:latin typeface="ヒラギノ明朝 ProN W6"/>
                <a:ea typeface="ヒラギノ明朝 ProN W6"/>
                <a:cs typeface="ヒラギノ明朝 ProN W6"/>
              </a:rPr>
              <a:t>年度</a:t>
            </a:r>
            <a:r>
              <a:rPr lang="ja-JP" altLang="en-US" sz="3200" u="sng" dirty="0">
                <a:latin typeface="ヒラギノ明朝 ProN W6"/>
                <a:ea typeface="ヒラギノ明朝 ProN W6"/>
                <a:cs typeface="ヒラギノ明朝 ProN W6"/>
              </a:rPr>
              <a:t>　疾患別　手術</a:t>
            </a:r>
            <a:r>
              <a:rPr lang="ja-JP" altLang="en-US" sz="3200" u="sng" dirty="0" smtClean="0">
                <a:latin typeface="ヒラギノ明朝 ProN W6"/>
                <a:ea typeface="ヒラギノ明朝 ProN W6"/>
                <a:cs typeface="ヒラギノ明朝 ProN W6"/>
              </a:rPr>
              <a:t>件数（計</a:t>
            </a:r>
            <a:r>
              <a:rPr lang="en-US" altLang="ja-JP" sz="3200" u="sng" dirty="0" smtClean="0">
                <a:latin typeface="ヒラギノ明朝 ProN W6"/>
                <a:ea typeface="ヒラギノ明朝 ProN W6"/>
                <a:cs typeface="ヒラギノ明朝 ProN W6"/>
              </a:rPr>
              <a:t> 189</a:t>
            </a:r>
            <a:r>
              <a:rPr lang="ja-JP" altLang="en-US" sz="3200" u="sng" dirty="0" smtClean="0">
                <a:latin typeface="ヒラギノ明朝 ProN W6"/>
                <a:ea typeface="ヒラギノ明朝 ProN W6"/>
                <a:cs typeface="ヒラギノ明朝 ProN W6"/>
              </a:rPr>
              <a:t>件）</a:t>
            </a:r>
            <a:endParaRPr lang="en-US" altLang="ja-JP" sz="3200" u="sng" dirty="0" smtClean="0">
              <a:latin typeface="ヒラギノ明朝 ProN W6"/>
              <a:ea typeface="ヒラギノ明朝 ProN W6"/>
              <a:cs typeface="ヒラギノ明朝 ProN W6"/>
            </a:endParaRPr>
          </a:p>
          <a:p>
            <a:pPr algn="r"/>
            <a:r>
              <a:rPr lang="ja-JP" altLang="en-US" sz="2400" u="sng" dirty="0" smtClean="0">
                <a:latin typeface="ヒラギノ明朝 ProN W6"/>
                <a:ea typeface="ヒラギノ明朝 ProN W6"/>
                <a:cs typeface="ヒラギノ明朝 ProN W6"/>
              </a:rPr>
              <a:t>全身麻酔</a:t>
            </a:r>
            <a:r>
              <a:rPr lang="en-US" altLang="ja-JP" sz="2400" u="sng" dirty="0" smtClean="0">
                <a:latin typeface="ヒラギノ明朝 ProN W6"/>
                <a:ea typeface="ヒラギノ明朝 ProN W6"/>
                <a:cs typeface="ヒラギノ明朝 ProN W6"/>
              </a:rPr>
              <a:t>161</a:t>
            </a:r>
            <a:r>
              <a:rPr lang="ja-JP" altLang="en-US" sz="2400" u="sng" dirty="0" smtClean="0">
                <a:latin typeface="ヒラギノ明朝 ProN W6"/>
                <a:ea typeface="ヒラギノ明朝 ProN W6"/>
                <a:cs typeface="ヒラギノ明朝 ProN W6"/>
              </a:rPr>
              <a:t>件</a:t>
            </a:r>
            <a:endParaRPr lang="en-US" altLang="ja-JP" sz="2400" u="sng" dirty="0" smtClean="0">
              <a:latin typeface="ヒラギノ明朝 ProN W6"/>
              <a:ea typeface="ヒラギノ明朝 ProN W6"/>
              <a:cs typeface="ヒラギノ明朝 ProN W6"/>
            </a:endParaRPr>
          </a:p>
          <a:p>
            <a:pPr algn="r"/>
            <a:r>
              <a:rPr lang="ja-JP" altLang="en-US" sz="2400" u="sng" dirty="0" smtClean="0">
                <a:latin typeface="ヒラギノ明朝 ProN W6"/>
                <a:ea typeface="ヒラギノ明朝 ProN W6"/>
                <a:cs typeface="ヒラギノ明朝 ProN W6"/>
              </a:rPr>
              <a:t>局麻鎮静</a:t>
            </a:r>
            <a:r>
              <a:rPr lang="en-US" altLang="ja-JP" sz="2400" u="sng" dirty="0" smtClean="0">
                <a:latin typeface="ヒラギノ明朝 ProN W6"/>
                <a:ea typeface="ヒラギノ明朝 ProN W6"/>
                <a:cs typeface="ヒラギノ明朝 ProN W6"/>
              </a:rPr>
              <a:t>  28</a:t>
            </a:r>
            <a:r>
              <a:rPr lang="ja-JP" altLang="en-US" sz="2400" u="sng" dirty="0" smtClean="0">
                <a:latin typeface="ヒラギノ明朝 ProN W6"/>
                <a:ea typeface="ヒラギノ明朝 ProN W6"/>
                <a:cs typeface="ヒラギノ明朝 ProN W6"/>
              </a:rPr>
              <a:t>件</a:t>
            </a:r>
            <a:endParaRPr lang="ja-JP" altLang="en-US" sz="2400" u="sng" dirty="0">
              <a:latin typeface="ヒラギノ明朝 ProN W6"/>
              <a:ea typeface="ヒラギノ明朝 ProN W6"/>
              <a:cs typeface="ヒラギノ明朝 ProN W6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852954" y="6252161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その他</a:t>
            </a:r>
            <a:r>
              <a:rPr lang="ja-JP" altLang="en-US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は抜歯、インプラントなど</a:t>
            </a:r>
          </a:p>
        </p:txBody>
      </p:sp>
      <p:graphicFrame>
        <p:nvGraphicFramePr>
          <p:cNvPr id="6" name="グラフ 5"/>
          <p:cNvGraphicFramePr/>
          <p:nvPr/>
        </p:nvGraphicFramePr>
        <p:xfrm>
          <a:off x="597924" y="1561546"/>
          <a:ext cx="8234350" cy="5489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04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673100" y="487363"/>
            <a:ext cx="7835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2800" u="sng" dirty="0" smtClean="0">
                <a:solidFill>
                  <a:srgbClr val="000000"/>
                </a:solidFill>
                <a:latin typeface="ヒラギノ明朝 ProN W6"/>
                <a:ea typeface="ヒラギノ明朝 ProN W6"/>
                <a:cs typeface="ヒラギノ明朝 ProN W6"/>
              </a:rPr>
              <a:t>平成</a:t>
            </a:r>
            <a:r>
              <a:rPr lang="en-US" altLang="ja-JP" sz="2800" u="sng" dirty="0" smtClean="0">
                <a:solidFill>
                  <a:srgbClr val="000000"/>
                </a:solidFill>
                <a:latin typeface="ヒラギノ明朝 ProN W6"/>
                <a:ea typeface="ヒラギノ明朝 ProN W6"/>
                <a:cs typeface="ヒラギノ明朝 ProN W6"/>
              </a:rPr>
              <a:t>27</a:t>
            </a:r>
            <a:r>
              <a:rPr lang="ja-JP" altLang="en-US" sz="2800" u="sng" dirty="0" smtClean="0">
                <a:solidFill>
                  <a:srgbClr val="000000"/>
                </a:solidFill>
                <a:latin typeface="ヒラギノ明朝 ProN W6"/>
                <a:ea typeface="ヒラギノ明朝 ProN W6"/>
                <a:cs typeface="ヒラギノ明朝 ProN W6"/>
              </a:rPr>
              <a:t>年度</a:t>
            </a:r>
            <a:r>
              <a:rPr lang="ja-JP" altLang="en-US" sz="2800" u="sng" dirty="0">
                <a:solidFill>
                  <a:srgbClr val="000000"/>
                </a:solidFill>
                <a:latin typeface="ヒラギノ明朝 ProN W6"/>
                <a:ea typeface="ヒラギノ明朝 ProN W6"/>
                <a:cs typeface="ヒラギノ明朝 ProN W6"/>
              </a:rPr>
              <a:t>　診療科別　入院診療費用請求額</a:t>
            </a:r>
          </a:p>
        </p:txBody>
      </p:sp>
      <p:graphicFrame>
        <p:nvGraphicFramePr>
          <p:cNvPr id="3" name="グラフ 2"/>
          <p:cNvGraphicFramePr/>
          <p:nvPr/>
        </p:nvGraphicFramePr>
        <p:xfrm>
          <a:off x="1524000" y="2360329"/>
          <a:ext cx="6985000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5905917" y="3478585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ヒラギノ明朝 ProN W6"/>
                <a:ea typeface="ヒラギノ明朝 ProN W6"/>
                <a:cs typeface="ヒラギノ明朝 ProN W6"/>
              </a:rPr>
              <a:t>顎・口腔外科</a:t>
            </a:r>
            <a:endParaRPr kumimoji="1" lang="ja-JP" altLang="en-US" dirty="0">
              <a:latin typeface="ヒラギノ明朝 ProN W6"/>
              <a:ea typeface="ヒラギノ明朝 ProN W6"/>
              <a:cs typeface="ヒラギノ明朝 ProN W6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46832" y="3269261"/>
            <a:ext cx="234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ヒラギノ明朝 ProN W6"/>
                <a:ea typeface="ヒラギノ明朝 ProN W6"/>
                <a:cs typeface="ヒラギノ明朝 ProN W6"/>
              </a:rPr>
              <a:t>口腔顎顔面再建外科</a:t>
            </a:r>
            <a:endParaRPr kumimoji="1" lang="ja-JP" altLang="en-US" dirty="0">
              <a:latin typeface="ヒラギノ明朝 ProN W6"/>
              <a:ea typeface="ヒラギノ明朝 ProN W6"/>
              <a:cs typeface="ヒラギノ明朝 ProN W6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0294" y="1713998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ヒラギノ明朝 ProN W6"/>
                <a:ea typeface="ヒラギノ明朝 ProN W6"/>
                <a:cs typeface="ヒラギノ明朝 ProN W6"/>
              </a:rPr>
              <a:t>障害者歯科</a:t>
            </a:r>
            <a:endParaRPr kumimoji="1" lang="en-US" altLang="ja-JP" dirty="0" smtClean="0">
              <a:latin typeface="ヒラギノ明朝 ProN W6"/>
              <a:ea typeface="ヒラギノ明朝 ProN W6"/>
              <a:cs typeface="ヒラギノ明朝 ProN W6"/>
            </a:endParaRPr>
          </a:p>
          <a:p>
            <a:pPr algn="ctr"/>
            <a:r>
              <a:rPr kumimoji="1" lang="en-US" altLang="ja-JP" dirty="0" smtClean="0">
                <a:latin typeface="ヒラギノ明朝 ProN W6"/>
                <a:ea typeface="ヒラギノ明朝 ProN W6"/>
                <a:cs typeface="ヒラギノ明朝 ProN W6"/>
              </a:rPr>
              <a:t>0.5%</a:t>
            </a:r>
            <a:endParaRPr kumimoji="1" lang="ja-JP" altLang="en-US" dirty="0">
              <a:latin typeface="ヒラギノ明朝 ProN W6"/>
              <a:ea typeface="ヒラギノ明朝 ProN W6"/>
              <a:cs typeface="ヒラギノ明朝 ProN W6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2394937" y="2267996"/>
            <a:ext cx="2511062" cy="46904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テキスト ボックス 5"/>
          <p:cNvSpPr txBox="1">
            <a:spLocks noChangeArrowheads="1"/>
          </p:cNvSpPr>
          <p:nvPr/>
        </p:nvSpPr>
        <p:spPr bwMode="auto">
          <a:xfrm>
            <a:off x="1814531" y="437719"/>
            <a:ext cx="55194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 u="sng" dirty="0" smtClean="0">
                <a:latin typeface="ヒラギノ明朝 ProN W6"/>
                <a:ea typeface="ヒラギノ明朝 ProN W6"/>
                <a:cs typeface="ヒラギノ明朝 ProN W6"/>
              </a:rPr>
              <a:t>23</a:t>
            </a:r>
            <a:r>
              <a:rPr lang="ja-JP" altLang="en-US" sz="1800" u="sng" dirty="0" smtClean="0">
                <a:latin typeface="ヒラギノ明朝 ProN W6"/>
                <a:ea typeface="ヒラギノ明朝 ProN W6"/>
                <a:cs typeface="ヒラギノ明朝 ProN W6"/>
              </a:rPr>
              <a:t>年度</a:t>
            </a:r>
            <a:r>
              <a:rPr lang="en-US" altLang="en-US" sz="1800" u="sng" dirty="0" smtClean="0">
                <a:latin typeface="ヒラギノ明朝 ProN W6"/>
                <a:ea typeface="ヒラギノ明朝 ProN W6"/>
                <a:cs typeface="ヒラギノ明朝 ProN W6"/>
              </a:rPr>
              <a:t>〜2</a:t>
            </a:r>
            <a:r>
              <a:rPr lang="en-US" altLang="ja-JP" sz="1800" u="sng" dirty="0" smtClean="0">
                <a:latin typeface="ヒラギノ明朝 ProN W6"/>
                <a:ea typeface="ヒラギノ明朝 ProN W6"/>
                <a:cs typeface="ヒラギノ明朝 ProN W6"/>
              </a:rPr>
              <a:t>7</a:t>
            </a:r>
            <a:r>
              <a:rPr lang="ja-JP" altLang="en-US" sz="1800" u="sng" dirty="0" smtClean="0">
                <a:latin typeface="ヒラギノ明朝 ProN W6"/>
                <a:ea typeface="ヒラギノ明朝 ProN W6"/>
                <a:cs typeface="ヒラギノ明朝 ProN W6"/>
              </a:rPr>
              <a:t>年度入局生の</a:t>
            </a:r>
            <a:r>
              <a:rPr lang="en-US" altLang="ja-JP" sz="1800" u="sng" dirty="0" smtClean="0">
                <a:latin typeface="ヒラギノ明朝 ProN W6"/>
                <a:ea typeface="ヒラギノ明朝 ProN W6"/>
                <a:cs typeface="ヒラギノ明朝 ProN W6"/>
              </a:rPr>
              <a:t>1</a:t>
            </a:r>
            <a:r>
              <a:rPr lang="ja-JP" altLang="en-US" sz="1800" u="sng" dirty="0" smtClean="0">
                <a:latin typeface="ヒラギノ明朝 ProN W6"/>
                <a:ea typeface="ヒラギノ明朝 ProN W6"/>
                <a:cs typeface="ヒラギノ明朝 ProN W6"/>
              </a:rPr>
              <a:t>年間の外来</a:t>
            </a:r>
            <a:r>
              <a:rPr lang="ja-JP" altLang="en-US" sz="1800" u="sng" dirty="0">
                <a:latin typeface="ヒラギノ明朝 ProN W6"/>
                <a:ea typeface="ヒラギノ明朝 ProN W6"/>
                <a:cs typeface="ヒラギノ明朝 ProN W6"/>
              </a:rPr>
              <a:t>・入院症例数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11283" y="1710839"/>
          <a:ext cx="8616968" cy="4456357"/>
        </p:xfrm>
        <a:graphic>
          <a:graphicData uri="http://schemas.openxmlformats.org/drawingml/2006/table">
            <a:tbl>
              <a:tblPr/>
              <a:tblGrid>
                <a:gridCol w="889964"/>
                <a:gridCol w="429278"/>
                <a:gridCol w="429278"/>
                <a:gridCol w="429278"/>
                <a:gridCol w="429278"/>
                <a:gridCol w="429278"/>
                <a:gridCol w="429278"/>
                <a:gridCol w="429278"/>
                <a:gridCol w="429278"/>
                <a:gridCol w="429278"/>
                <a:gridCol w="429278"/>
                <a:gridCol w="429278"/>
                <a:gridCol w="429278"/>
                <a:gridCol w="429278"/>
                <a:gridCol w="429278"/>
                <a:gridCol w="429278"/>
                <a:gridCol w="429278"/>
                <a:gridCol w="429278"/>
                <a:gridCol w="429278"/>
              </a:tblGrid>
              <a:tr h="376927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latin typeface="Osaka"/>
                        </a:rPr>
                        <a:t>外来症例</a:t>
                      </a:r>
                    </a:p>
                  </a:txBody>
                  <a:tcPr marL="10470" marR="10470" marT="104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06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latin typeface="Osaka"/>
                        </a:rPr>
                        <a:t>　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latin typeface="Osaka"/>
                        </a:rPr>
                        <a:t>H23</a:t>
                      </a:r>
                      <a:r>
                        <a:rPr lang="ja-JP" altLang="en-US" sz="1200" b="0" i="0" u="none" strike="noStrike">
                          <a:latin typeface="Osaka"/>
                        </a:rPr>
                        <a:t>年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latin typeface="Osaka"/>
                        </a:rPr>
                        <a:t>H24</a:t>
                      </a:r>
                      <a:r>
                        <a:rPr lang="ja-JP" altLang="en-US" sz="1200" b="0" i="0" u="none" strike="noStrike">
                          <a:latin typeface="Osaka"/>
                        </a:rPr>
                        <a:t>年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latin typeface="Osaka"/>
                        </a:rPr>
                        <a:t>H25</a:t>
                      </a:r>
                      <a:r>
                        <a:rPr lang="ja-JP" altLang="en-US" sz="1200" b="0" i="0" u="none" strike="noStrike">
                          <a:latin typeface="Osaka"/>
                        </a:rPr>
                        <a:t>年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latin typeface="Osaka"/>
                        </a:rPr>
                        <a:t>H26</a:t>
                      </a:r>
                      <a:r>
                        <a:rPr lang="ja-JP" altLang="en-US" sz="1200" b="0" i="0" u="none" strike="noStrike">
                          <a:latin typeface="Osaka"/>
                        </a:rPr>
                        <a:t>年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latin typeface="Osaka"/>
                        </a:rPr>
                        <a:t>H27</a:t>
                      </a:r>
                      <a:r>
                        <a:rPr lang="ja-JP" altLang="en-US" sz="1200" b="0" i="0" u="none" strike="noStrike">
                          <a:latin typeface="Osaka"/>
                        </a:rPr>
                        <a:t>年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latin typeface="Osaka"/>
                        </a:rPr>
                        <a:t>　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A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B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C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D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E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F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G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H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I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J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L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M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N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O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P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Q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R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S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latin typeface="Osaka"/>
                        </a:rPr>
                        <a:t>下顎埋伏智歯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102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85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83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74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53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56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27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80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84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91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98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104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93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96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142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89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71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81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latin typeface="Osaka"/>
                        </a:rPr>
                        <a:t>上顎埋伏智歯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33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31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8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20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18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20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23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22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21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28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11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8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9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latin typeface="Osaka"/>
                        </a:rPr>
                        <a:t>正中埋伏歯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19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11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2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2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latin typeface="Osaka"/>
                        </a:rPr>
                        <a:t>嚢胞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latin typeface="Osaka"/>
                        </a:rPr>
                        <a:t>4</a:t>
                      </a:r>
                      <a:endParaRPr lang="en-US" altLang="ja-JP" sz="9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latin typeface="Osaka"/>
                        </a:rPr>
                        <a:t>2</a:t>
                      </a:r>
                      <a:endParaRPr lang="en-US" altLang="ja-JP" sz="9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latin typeface="Osaka"/>
                        </a:rPr>
                        <a:t>2</a:t>
                      </a:r>
                      <a:endParaRPr lang="en-US" altLang="ja-JP" sz="9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2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3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latin typeface="Osaka"/>
                        </a:rPr>
                        <a:t>普通抜歯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92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52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72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41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39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54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26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latin typeface="Osaka"/>
                        </a:rPr>
                        <a:t>３８</a:t>
                      </a:r>
                      <a:endParaRPr lang="en-US" altLang="ja-JP" sz="9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latin typeface="Osaka"/>
                        </a:rPr>
                        <a:t>54</a:t>
                      </a:r>
                      <a:endParaRPr lang="en-US" altLang="ja-JP" sz="9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latin typeface="Osaka"/>
                        </a:rPr>
                        <a:t>51</a:t>
                      </a:r>
                      <a:endParaRPr lang="en-US" altLang="ja-JP" sz="9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49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49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48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56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44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42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35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47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latin typeface="Osaka"/>
                        </a:rPr>
                        <a:t>その他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25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30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19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8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9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11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8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latin typeface="Osaka"/>
                        </a:rPr>
                        <a:t>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4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16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9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12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latin typeface="Osaka"/>
                        </a:rPr>
                        <a:t>計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236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221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217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151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112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133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72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153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173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173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184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185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178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178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230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162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125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154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76927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latin typeface="Osaka"/>
                        </a:rPr>
                        <a:t>入院症例</a:t>
                      </a:r>
                    </a:p>
                  </a:txBody>
                  <a:tcPr marL="10470" marR="10470" marT="104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latin typeface="Osaka"/>
                        </a:rPr>
                        <a:t>悪性腫瘍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8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9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9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13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9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9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22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latin typeface="Osaka"/>
                        </a:rPr>
                        <a:t>良性腫瘍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0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2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3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latin typeface="Osaka"/>
                        </a:rPr>
                        <a:t>骨折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6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2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4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latin typeface="Osaka"/>
                        </a:rPr>
                        <a:t>炎症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2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2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3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latin typeface="Osaka"/>
                        </a:rPr>
                        <a:t>嚢胞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8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8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5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5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5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8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latin typeface="Osaka"/>
                        </a:rPr>
                        <a:t>顎変形症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9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5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2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latin typeface="Osaka"/>
                        </a:rPr>
                        <a:t>抜歯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2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1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4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0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latin typeface="Osaka"/>
                        </a:rPr>
                        <a:t>その他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4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>
                          <a:latin typeface="Osaka"/>
                        </a:rPr>
                        <a:t>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2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2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6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4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8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latin typeface="Osaka"/>
                        </a:rPr>
                        <a:t>計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60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57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63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21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22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30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11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39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41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47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28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25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35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latin typeface="Osaka"/>
                        </a:rPr>
                        <a:t>26</a:t>
                      </a: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42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25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31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0" i="0" u="none" strike="noStrike" dirty="0" smtClean="0">
                          <a:latin typeface="Osaka"/>
                        </a:rPr>
                        <a:t>46</a:t>
                      </a:r>
                      <a:endParaRPr lang="ja-JP" altLang="en-US" sz="1000" b="0" i="0" u="none" strike="noStrike" dirty="0">
                        <a:latin typeface="Osaka"/>
                      </a:endParaRPr>
                    </a:p>
                  </a:txBody>
                  <a:tcPr marL="10470" marR="10470" marT="104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500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ChangeArrowheads="1"/>
          </p:cNvSpPr>
          <p:nvPr/>
        </p:nvSpPr>
        <p:spPr bwMode="auto">
          <a:xfrm>
            <a:off x="381000" y="604838"/>
            <a:ext cx="845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ja-JP" sz="24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【</a:t>
            </a:r>
            <a:r>
              <a:rPr lang="ja-JP" altLang="en-US" sz="24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診療実績</a:t>
            </a:r>
            <a:r>
              <a:rPr lang="en-US" altLang="ja-JP" sz="24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】</a:t>
            </a:r>
            <a:r>
              <a:rPr lang="ja-JP" altLang="en-US" sz="24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平成</a:t>
            </a:r>
            <a:r>
              <a:rPr lang="en-US" altLang="ja-JP" sz="2400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27</a:t>
            </a:r>
            <a:r>
              <a:rPr lang="ja-JP" altLang="en-US" sz="2400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年度</a:t>
            </a:r>
            <a:endParaRPr lang="en-US" altLang="ja-JP" sz="2400" dirty="0">
              <a:latin typeface="ヒラギノ明朝 ProN W6" charset="0"/>
              <a:ea typeface="ヒラギノ明朝 ProN W6" charset="0"/>
              <a:cs typeface="ヒラギノ明朝 ProN W6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380998" y="1508622"/>
          <a:ext cx="8555189" cy="4562753"/>
        </p:xfrm>
        <a:graphic>
          <a:graphicData uri="http://schemas.openxmlformats.org/drawingml/2006/table">
            <a:tbl>
              <a:tblPr/>
              <a:tblGrid>
                <a:gridCol w="1297769"/>
                <a:gridCol w="604785"/>
                <a:gridCol w="604785"/>
                <a:gridCol w="604785"/>
                <a:gridCol w="604785"/>
                <a:gridCol w="604785"/>
                <a:gridCol w="604785"/>
                <a:gridCol w="604785"/>
                <a:gridCol w="604785"/>
                <a:gridCol w="604785"/>
                <a:gridCol w="604785"/>
                <a:gridCol w="604785"/>
                <a:gridCol w="604785"/>
              </a:tblGrid>
              <a:tr h="1213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外来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入院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総計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7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患者数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診療請求額（千円）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患者数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診療請求額（千円）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患者数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診療請求額（千円）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74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歯科保存診療科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10,000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7.6%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32,559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4.1%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10,000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7.2%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32,559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2.8%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74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歯周診療科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24,378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18.6%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83,034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10.4%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24,378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17.7%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83,034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7.2%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74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顎・口腔外科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12,758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9.7%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101,630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12.7%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3,840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57.3%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202,172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58.0%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16,598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12.0%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303,802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26.5%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74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口腔顎顔面再建外科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11,679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8.9%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92,605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11.6%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2,829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42.2%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143,028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41.1%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14,508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10.5%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235,633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20.5%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748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口腔インプラント診療科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12,695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9.7%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87,670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11.0%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0.1%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708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0.2%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12,700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9.2%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88,378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7.7%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74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咬合・義歯診療科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10,190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7.8%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74,518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9.3%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10,190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7.4%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74,518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6.5%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74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矯正歯科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11,550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8.8%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136,662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17.1%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11,550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8.4%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136,662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11.9%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74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小児歯科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10,494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8.0%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53,091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6.6%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10,494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7.6%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53,091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4.6%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74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歯科放射線科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1,121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0.9%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4,965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0.6%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1,121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0.8%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4,965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0.4%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74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障害者歯科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5,070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3.9%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44,537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5.6%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31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0.5%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2,401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0.7%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5,101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3.7%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46,938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4.1%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74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歯科麻酔科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5,922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4.5%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20,642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2.6%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5,922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4.3%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20,642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1.8%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74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口腔総合診療科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13,042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9.9%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59,830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7.5%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13,042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9.5%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59,830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5.2%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74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口腔健康科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2,388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1.8%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6,789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0.9%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0.0%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2,388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1.7%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6,789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0.6%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748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計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131,287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798,532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6,705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348,309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137,992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1,146,841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74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一日平均患者数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540.3 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10286" marR="10286" marT="10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34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1000" y="376238"/>
            <a:ext cx="845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24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診療科別　診療請求額（平成</a:t>
            </a:r>
            <a:r>
              <a:rPr lang="en-US" altLang="ja-JP" sz="2400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27</a:t>
            </a:r>
            <a:r>
              <a:rPr lang="ja-JP" altLang="en-US" sz="2400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年度</a:t>
            </a:r>
            <a:r>
              <a:rPr lang="ja-JP" altLang="en-US" sz="24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）</a:t>
            </a:r>
          </a:p>
        </p:txBody>
      </p:sp>
      <p:sp>
        <p:nvSpPr>
          <p:cNvPr id="44035" name="テキスト ボックス 4"/>
          <p:cNvSpPr txBox="1">
            <a:spLocks noChangeArrowheads="1"/>
          </p:cNvSpPr>
          <p:nvPr/>
        </p:nvSpPr>
        <p:spPr bwMode="auto">
          <a:xfrm>
            <a:off x="452328" y="990600"/>
            <a:ext cx="1108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1800" dirty="0">
                <a:ea typeface="ヒラギノ明朝 Pro W6" charset="0"/>
                <a:cs typeface="ヒラギノ明朝 Pro W6" charset="0"/>
              </a:rPr>
              <a:t>（千円）</a:t>
            </a:r>
          </a:p>
        </p:txBody>
      </p:sp>
      <p:graphicFrame>
        <p:nvGraphicFramePr>
          <p:cNvPr id="6" name="グラフ 5"/>
          <p:cNvGraphicFramePr/>
          <p:nvPr/>
        </p:nvGraphicFramePr>
        <p:xfrm>
          <a:off x="381001" y="1360488"/>
          <a:ext cx="8680170" cy="4955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961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ChangeArrowheads="1"/>
          </p:cNvSpPr>
          <p:nvPr/>
        </p:nvSpPr>
        <p:spPr bwMode="auto">
          <a:xfrm>
            <a:off x="381000" y="304800"/>
            <a:ext cx="845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2400" b="1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診療科別　初診患者数と紹介率（平成</a:t>
            </a:r>
            <a:r>
              <a:rPr lang="en-US" altLang="ja-JP" sz="2400" b="1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27</a:t>
            </a:r>
            <a:r>
              <a:rPr lang="ja-JP" altLang="en-US" sz="2400" b="1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年度</a:t>
            </a:r>
            <a:r>
              <a:rPr lang="ja-JP" altLang="en-US" sz="2400" b="1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）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606356" y="1224285"/>
          <a:ext cx="7733934" cy="5158907"/>
        </p:xfrm>
        <a:graphic>
          <a:graphicData uri="http://schemas.openxmlformats.org/drawingml/2006/table">
            <a:tbl>
              <a:tblPr/>
              <a:tblGrid>
                <a:gridCol w="2322434"/>
                <a:gridCol w="1082300"/>
                <a:gridCol w="1082300"/>
                <a:gridCol w="1082300"/>
                <a:gridCol w="1082300"/>
                <a:gridCol w="1082300"/>
              </a:tblGrid>
              <a:tr h="1451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総患者数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初診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再診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初診患者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紹介患者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紹介率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再診患者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歯科保存診療科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10,000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378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163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43.1%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9,622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歯周診療科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24,378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391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156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39.9%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23,987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顎・口腔外科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12,758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2,140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1,724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80.6%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FF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10,618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口腔顎顔面再建外科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11,679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1,778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1,482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83.4%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9,901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口腔インプラント診療科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12,695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183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65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35.5%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12,512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咬合・義歯診療科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10,190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238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73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30.7%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9,952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矯正歯科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11,550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60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41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68.3%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11,490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小児歯科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10,494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657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373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56.8%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9,837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歯科放射線科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1,121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20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18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90.0%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1,101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障害者歯科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5,070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120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64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53.3%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4,950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歯科麻酔科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5,922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91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77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84.6%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5,831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口腔総合診療科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13,042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2,066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109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5.3%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10,976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口腔健康科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2,388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17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29.4%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2,371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計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131,287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8,139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4,350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53.4%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123,148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一日平均患者数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540.3 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　</a:t>
                      </a:r>
                    </a:p>
                  </a:txBody>
                  <a:tcPr marL="9500" marR="9500" marT="9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82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1000" y="376238"/>
            <a:ext cx="845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24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診療科別</a:t>
            </a:r>
            <a:r>
              <a:rPr lang="ja-JP" altLang="en-US" sz="2400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　外来患者数（</a:t>
            </a:r>
            <a:r>
              <a:rPr lang="ja-JP" altLang="en-US" sz="24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平成</a:t>
            </a:r>
            <a:r>
              <a:rPr lang="en-US" altLang="ja-JP" sz="2400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27</a:t>
            </a:r>
            <a:r>
              <a:rPr lang="ja-JP" altLang="en-US" sz="2400" dirty="0" smtClean="0">
                <a:latin typeface="ヒラギノ明朝 ProN W6" charset="0"/>
                <a:ea typeface="ヒラギノ明朝 ProN W6" charset="0"/>
                <a:cs typeface="ヒラギノ明朝 ProN W6" charset="0"/>
              </a:rPr>
              <a:t>年度</a:t>
            </a:r>
            <a:r>
              <a:rPr lang="ja-JP" altLang="en-US" sz="2400" dirty="0">
                <a:latin typeface="ヒラギノ明朝 ProN W6" charset="0"/>
                <a:ea typeface="ヒラギノ明朝 ProN W6" charset="0"/>
                <a:cs typeface="ヒラギノ明朝 ProN W6" charset="0"/>
              </a:rPr>
              <a:t>）</a:t>
            </a:r>
          </a:p>
        </p:txBody>
      </p:sp>
      <p:sp>
        <p:nvSpPr>
          <p:cNvPr id="44035" name="テキスト ボックス 4"/>
          <p:cNvSpPr txBox="1">
            <a:spLocks noChangeArrowheads="1"/>
          </p:cNvSpPr>
          <p:nvPr/>
        </p:nvSpPr>
        <p:spPr bwMode="auto">
          <a:xfrm>
            <a:off x="448347" y="711266"/>
            <a:ext cx="877163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1800" dirty="0" smtClean="0">
                <a:ea typeface="ヒラギノ明朝 Pro W6" charset="0"/>
                <a:cs typeface="ヒラギノ明朝 Pro W6" charset="0"/>
              </a:rPr>
              <a:t>（人）</a:t>
            </a:r>
            <a:endParaRPr lang="ja-JP" altLang="en-US" sz="1800" dirty="0">
              <a:ea typeface="ヒラギノ明朝 Pro W6" charset="0"/>
              <a:cs typeface="ヒラギノ明朝 Pro W6" charset="0"/>
            </a:endParaRPr>
          </a:p>
        </p:txBody>
      </p:sp>
      <p:graphicFrame>
        <p:nvGraphicFramePr>
          <p:cNvPr id="5" name="グラフ 4"/>
          <p:cNvGraphicFramePr/>
          <p:nvPr/>
        </p:nvGraphicFramePr>
        <p:xfrm>
          <a:off x="503237" y="1252361"/>
          <a:ext cx="9187058" cy="5441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961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59"/>
          <p:cNvSpPr txBox="1">
            <a:spLocks noChangeArrowheads="1"/>
          </p:cNvSpPr>
          <p:nvPr/>
        </p:nvSpPr>
        <p:spPr bwMode="auto">
          <a:xfrm>
            <a:off x="1873250" y="519093"/>
            <a:ext cx="553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2800" dirty="0">
                <a:latin typeface="ヒラギノ明朝 ProN W6"/>
                <a:ea typeface="ヒラギノ明朝 ProN W6"/>
                <a:cs typeface="ヒラギノ明朝 ProN W6"/>
              </a:rPr>
              <a:t>　　　外来患者数の推移</a:t>
            </a:r>
            <a:endParaRPr lang="en-US" altLang="ja-JP" sz="2800" dirty="0">
              <a:latin typeface="ヒラギノ明朝 ProN W6"/>
              <a:ea typeface="ヒラギノ明朝 ProN W6"/>
              <a:cs typeface="ヒラギノ明朝 ProN W6"/>
            </a:endParaRPr>
          </a:p>
          <a:p>
            <a:r>
              <a:rPr lang="ja-JP" altLang="en-US" sz="2800" dirty="0">
                <a:latin typeface="ヒラギノ明朝 ProN W6"/>
                <a:ea typeface="ヒラギノ明朝 ProN W6"/>
                <a:cs typeface="ヒラギノ明朝 ProN W6"/>
              </a:rPr>
              <a:t>（</a:t>
            </a:r>
            <a:r>
              <a:rPr lang="ja-JP" altLang="en-US" sz="2800" dirty="0" smtClean="0">
                <a:latin typeface="ヒラギノ明朝 ProN W6"/>
                <a:ea typeface="ヒラギノ明朝 ProN W6"/>
                <a:cs typeface="ヒラギノ明朝 ProN W6"/>
              </a:rPr>
              <a:t>平成</a:t>
            </a:r>
            <a:r>
              <a:rPr lang="en-US" altLang="ja-JP" sz="2800" dirty="0" smtClean="0">
                <a:latin typeface="ヒラギノ明朝 ProN W6"/>
                <a:ea typeface="ヒラギノ明朝 ProN W6"/>
                <a:cs typeface="ヒラギノ明朝 ProN W6"/>
              </a:rPr>
              <a:t>23</a:t>
            </a:r>
            <a:r>
              <a:rPr lang="ja-JP" altLang="en-US" sz="2800" dirty="0" smtClean="0">
                <a:latin typeface="ヒラギノ明朝 ProN W6"/>
                <a:ea typeface="ヒラギノ明朝 ProN W6"/>
                <a:cs typeface="ヒラギノ明朝 ProN W6"/>
              </a:rPr>
              <a:t>年度</a:t>
            </a:r>
            <a:r>
              <a:rPr lang="en-US" altLang="ja-JP" sz="2800" dirty="0">
                <a:latin typeface="ヒラギノ明朝 ProN W6"/>
                <a:ea typeface="ヒラギノ明朝 ProN W6"/>
                <a:cs typeface="ヒラギノ明朝 ProN W6"/>
              </a:rPr>
              <a:t>〜</a:t>
            </a:r>
            <a:r>
              <a:rPr lang="ja-JP" altLang="en-US" sz="2800" dirty="0" smtClean="0">
                <a:latin typeface="ヒラギノ明朝 ProN W6"/>
                <a:ea typeface="ヒラギノ明朝 ProN W6"/>
                <a:cs typeface="ヒラギノ明朝 ProN W6"/>
              </a:rPr>
              <a:t>平成</a:t>
            </a:r>
            <a:r>
              <a:rPr lang="en-US" altLang="ja-JP" sz="2800" dirty="0" smtClean="0">
                <a:latin typeface="ヒラギノ明朝 ProN W6"/>
                <a:ea typeface="ヒラギノ明朝 ProN W6"/>
                <a:cs typeface="ヒラギノ明朝 ProN W6"/>
              </a:rPr>
              <a:t>27</a:t>
            </a:r>
            <a:r>
              <a:rPr lang="ja-JP" altLang="en-US" sz="2800" dirty="0" smtClean="0">
                <a:latin typeface="ヒラギノ明朝 ProN W6"/>
                <a:ea typeface="ヒラギノ明朝 ProN W6"/>
                <a:cs typeface="ヒラギノ明朝 ProN W6"/>
              </a:rPr>
              <a:t>年度</a:t>
            </a:r>
            <a:r>
              <a:rPr lang="ja-JP" altLang="en-US" sz="2800" dirty="0">
                <a:latin typeface="ヒラギノ明朝 ProN W6"/>
                <a:ea typeface="ヒラギノ明朝 ProN W6"/>
                <a:cs typeface="ヒラギノ明朝 ProN W6"/>
              </a:rPr>
              <a:t>）</a:t>
            </a:r>
          </a:p>
        </p:txBody>
      </p:sp>
      <p:graphicFrame>
        <p:nvGraphicFramePr>
          <p:cNvPr id="3" name="グラフ 2"/>
          <p:cNvGraphicFramePr/>
          <p:nvPr/>
        </p:nvGraphicFramePr>
        <p:xfrm>
          <a:off x="406400" y="1752600"/>
          <a:ext cx="8470900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686443" y="16934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（人）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3"/>
          <p:cNvSpPr txBox="1">
            <a:spLocks noChangeArrowheads="1"/>
          </p:cNvSpPr>
          <p:nvPr/>
        </p:nvSpPr>
        <p:spPr bwMode="auto">
          <a:xfrm>
            <a:off x="2037256" y="289988"/>
            <a:ext cx="501634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2800" dirty="0">
                <a:latin typeface="ヒラギノ明朝 ProN W6"/>
                <a:ea typeface="ヒラギノ明朝 ProN W6"/>
                <a:cs typeface="ヒラギノ明朝 ProN W6"/>
              </a:rPr>
              <a:t>　　　初診患者数の推移</a:t>
            </a:r>
            <a:endParaRPr lang="en-US" altLang="ja-JP" sz="2800" dirty="0">
              <a:latin typeface="ヒラギノ明朝 ProN W6"/>
              <a:ea typeface="ヒラギノ明朝 ProN W6"/>
              <a:cs typeface="ヒラギノ明朝 ProN W6"/>
            </a:endParaRPr>
          </a:p>
          <a:p>
            <a:r>
              <a:rPr lang="ja-JP" altLang="en-US" sz="2800" dirty="0">
                <a:latin typeface="ヒラギノ明朝 ProN W6"/>
                <a:ea typeface="ヒラギノ明朝 ProN W6"/>
                <a:cs typeface="ヒラギノ明朝 ProN W6"/>
              </a:rPr>
              <a:t>（</a:t>
            </a:r>
            <a:r>
              <a:rPr lang="ja-JP" altLang="en-US" sz="2800" dirty="0" smtClean="0">
                <a:latin typeface="ヒラギノ明朝 ProN W6"/>
                <a:ea typeface="ヒラギノ明朝 ProN W6"/>
                <a:cs typeface="ヒラギノ明朝 ProN W6"/>
              </a:rPr>
              <a:t>平成</a:t>
            </a:r>
            <a:r>
              <a:rPr lang="en-US" altLang="ja-JP" sz="2800" dirty="0" smtClean="0">
                <a:latin typeface="ヒラギノ明朝 ProN W6"/>
                <a:ea typeface="ヒラギノ明朝 ProN W6"/>
                <a:cs typeface="ヒラギノ明朝 ProN W6"/>
              </a:rPr>
              <a:t>23</a:t>
            </a:r>
            <a:r>
              <a:rPr lang="ja-JP" altLang="en-US" sz="2800" dirty="0" smtClean="0">
                <a:latin typeface="ヒラギノ明朝 ProN W6"/>
                <a:ea typeface="ヒラギノ明朝 ProN W6"/>
                <a:cs typeface="ヒラギノ明朝 ProN W6"/>
              </a:rPr>
              <a:t>年度</a:t>
            </a:r>
            <a:r>
              <a:rPr lang="en-US" altLang="ja-JP" sz="2800" dirty="0">
                <a:latin typeface="ヒラギノ明朝 ProN W6"/>
                <a:ea typeface="ヒラギノ明朝 ProN W6"/>
                <a:cs typeface="ヒラギノ明朝 ProN W6"/>
              </a:rPr>
              <a:t>〜</a:t>
            </a:r>
            <a:r>
              <a:rPr lang="ja-JP" altLang="en-US" sz="2800" dirty="0" smtClean="0">
                <a:latin typeface="ヒラギノ明朝 ProN W6"/>
                <a:ea typeface="ヒラギノ明朝 ProN W6"/>
                <a:cs typeface="ヒラギノ明朝 ProN W6"/>
              </a:rPr>
              <a:t>平成</a:t>
            </a:r>
            <a:r>
              <a:rPr lang="en-US" altLang="ja-JP" sz="2800" dirty="0" smtClean="0">
                <a:latin typeface="ヒラギノ明朝 ProN W6"/>
                <a:ea typeface="ヒラギノ明朝 ProN W6"/>
                <a:cs typeface="ヒラギノ明朝 ProN W6"/>
              </a:rPr>
              <a:t>27</a:t>
            </a:r>
            <a:r>
              <a:rPr lang="ja-JP" altLang="en-US" sz="2800" dirty="0" smtClean="0">
                <a:latin typeface="ヒラギノ明朝 ProN W6"/>
                <a:ea typeface="ヒラギノ明朝 ProN W6"/>
                <a:cs typeface="ヒラギノ明朝 ProN W6"/>
              </a:rPr>
              <a:t>年度</a:t>
            </a:r>
            <a:r>
              <a:rPr lang="ja-JP" altLang="en-US" sz="2800" dirty="0">
                <a:latin typeface="ヒラギノ明朝 ProN W6"/>
                <a:ea typeface="ヒラギノ明朝 ProN W6"/>
                <a:cs typeface="ヒラギノ明朝 ProN W6"/>
              </a:rPr>
              <a:t>）</a:t>
            </a:r>
          </a:p>
        </p:txBody>
      </p:sp>
      <p:graphicFrame>
        <p:nvGraphicFramePr>
          <p:cNvPr id="3" name="グラフ 2"/>
          <p:cNvGraphicFramePr/>
          <p:nvPr/>
        </p:nvGraphicFramePr>
        <p:xfrm>
          <a:off x="406400" y="1660240"/>
          <a:ext cx="8470900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5851991" y="1423853"/>
            <a:ext cx="882933" cy="646331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ヒラギノ明朝 ProN W6"/>
                <a:ea typeface="ヒラギノ明朝 ProN W6"/>
                <a:cs typeface="ヒラギノ明朝 ProN W6"/>
              </a:rPr>
              <a:t>紹介率</a:t>
            </a:r>
            <a:endParaRPr kumimoji="1" lang="en-US" altLang="ja-JP" dirty="0" smtClean="0">
              <a:latin typeface="ヒラギノ明朝 ProN W6"/>
              <a:ea typeface="ヒラギノ明朝 ProN W6"/>
              <a:cs typeface="ヒラギノ明朝 ProN W6"/>
            </a:endParaRPr>
          </a:p>
          <a:p>
            <a:pPr algn="ctr"/>
            <a:r>
              <a:rPr lang="en-US" altLang="ja-JP" dirty="0" smtClean="0">
                <a:latin typeface="ヒラギノ明朝 ProN W6"/>
                <a:ea typeface="ヒラギノ明朝 ProN W6"/>
                <a:cs typeface="ヒラギノ明朝 ProN W6"/>
              </a:rPr>
              <a:t>78.5%</a:t>
            </a:r>
            <a:endParaRPr kumimoji="1" lang="ja-JP" altLang="en-US" dirty="0">
              <a:latin typeface="ヒラギノ明朝 ProN W6"/>
              <a:ea typeface="ヒラギノ明朝 ProN W6"/>
              <a:cs typeface="ヒラギノ明朝 ProN W6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91508" y="1423853"/>
            <a:ext cx="882933" cy="646331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ヒラギノ明朝 ProN W6"/>
                <a:ea typeface="ヒラギノ明朝 ProN W6"/>
                <a:cs typeface="ヒラギノ明朝 ProN W6"/>
              </a:rPr>
              <a:t>紹介率</a:t>
            </a:r>
            <a:endParaRPr kumimoji="1" lang="en-US" altLang="ja-JP" dirty="0" smtClean="0">
              <a:latin typeface="ヒラギノ明朝 ProN W6"/>
              <a:ea typeface="ヒラギノ明朝 ProN W6"/>
              <a:cs typeface="ヒラギノ明朝 ProN W6"/>
            </a:endParaRPr>
          </a:p>
          <a:p>
            <a:pPr algn="ctr"/>
            <a:r>
              <a:rPr lang="en-US" altLang="ja-JP" dirty="0" smtClean="0">
                <a:latin typeface="ヒラギノ明朝 ProN W6"/>
                <a:ea typeface="ヒラギノ明朝 ProN W6"/>
                <a:cs typeface="ヒラギノ明朝 ProN W6"/>
              </a:rPr>
              <a:t>80.6%</a:t>
            </a:r>
            <a:endParaRPr kumimoji="1" lang="ja-JP" altLang="en-US" dirty="0">
              <a:latin typeface="ヒラギノ明朝 ProN W6"/>
              <a:ea typeface="ヒラギノ明朝 ProN W6"/>
              <a:cs typeface="ヒラギノ明朝 ProN W6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33443" y="1423853"/>
            <a:ext cx="882933" cy="646331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ヒラギノ明朝 ProN W6"/>
                <a:ea typeface="ヒラギノ明朝 ProN W6"/>
                <a:cs typeface="ヒラギノ明朝 ProN W6"/>
              </a:rPr>
              <a:t>紹介率</a:t>
            </a:r>
            <a:endParaRPr kumimoji="1" lang="en-US" altLang="ja-JP" dirty="0" smtClean="0">
              <a:latin typeface="ヒラギノ明朝 ProN W6"/>
              <a:ea typeface="ヒラギノ明朝 ProN W6"/>
              <a:cs typeface="ヒラギノ明朝 ProN W6"/>
            </a:endParaRPr>
          </a:p>
          <a:p>
            <a:pPr algn="ctr"/>
            <a:r>
              <a:rPr lang="en-US" altLang="ja-JP" dirty="0" smtClean="0">
                <a:latin typeface="ヒラギノ明朝 ProN W6"/>
                <a:ea typeface="ヒラギノ明朝 ProN W6"/>
                <a:cs typeface="ヒラギノ明朝 ProN W6"/>
              </a:rPr>
              <a:t>63.0%</a:t>
            </a:r>
            <a:endParaRPr kumimoji="1" lang="ja-JP" altLang="en-US" dirty="0">
              <a:latin typeface="ヒラギノ明朝 ProN W6"/>
              <a:ea typeface="ヒラギノ明朝 ProN W6"/>
              <a:cs typeface="ヒラギノ明朝 ProN W6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72959" y="1423853"/>
            <a:ext cx="882933" cy="646331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ヒラギノ明朝 ProN W6"/>
                <a:ea typeface="ヒラギノ明朝 ProN W6"/>
                <a:cs typeface="ヒラギノ明朝 ProN W6"/>
              </a:rPr>
              <a:t>紹介率</a:t>
            </a:r>
            <a:endParaRPr kumimoji="1" lang="en-US" altLang="ja-JP" dirty="0" smtClean="0">
              <a:latin typeface="ヒラギノ明朝 ProN W6"/>
              <a:ea typeface="ヒラギノ明朝 ProN W6"/>
              <a:cs typeface="ヒラギノ明朝 ProN W6"/>
            </a:endParaRPr>
          </a:p>
          <a:p>
            <a:pPr algn="ctr"/>
            <a:r>
              <a:rPr lang="en-US" altLang="ja-JP" dirty="0" smtClean="0">
                <a:latin typeface="ヒラギノ明朝 ProN W6"/>
                <a:ea typeface="ヒラギノ明朝 ProN W6"/>
                <a:cs typeface="ヒラギノ明朝 ProN W6"/>
              </a:rPr>
              <a:t>68.8%</a:t>
            </a:r>
            <a:endParaRPr kumimoji="1" lang="ja-JP" altLang="en-US" dirty="0">
              <a:latin typeface="ヒラギノ明朝 ProN W6"/>
              <a:ea typeface="ヒラギノ明朝 ProN W6"/>
              <a:cs typeface="ヒラギノ明朝 ProN W6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12475" y="1423853"/>
            <a:ext cx="882933" cy="646331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ヒラギノ明朝 ProN W6"/>
                <a:ea typeface="ヒラギノ明朝 ProN W6"/>
                <a:cs typeface="ヒラギノ明朝 ProN W6"/>
              </a:rPr>
              <a:t>紹介率</a:t>
            </a:r>
            <a:endParaRPr kumimoji="1" lang="en-US" altLang="ja-JP" dirty="0" smtClean="0">
              <a:latin typeface="ヒラギノ明朝 ProN W6"/>
              <a:ea typeface="ヒラギノ明朝 ProN W6"/>
              <a:cs typeface="ヒラギノ明朝 ProN W6"/>
            </a:endParaRPr>
          </a:p>
          <a:p>
            <a:pPr algn="ctr"/>
            <a:r>
              <a:rPr lang="en-US" altLang="ja-JP" dirty="0" smtClean="0">
                <a:latin typeface="ヒラギノ明朝 ProN W6"/>
                <a:ea typeface="ヒラギノ明朝 ProN W6"/>
                <a:cs typeface="ヒラギノ明朝 ProN W6"/>
              </a:rPr>
              <a:t>75.3%</a:t>
            </a:r>
            <a:endParaRPr kumimoji="1" lang="ja-JP" altLang="en-US" dirty="0">
              <a:latin typeface="ヒラギノ明朝 ProN W6"/>
              <a:ea typeface="ヒラギノ明朝 ProN W6"/>
              <a:cs typeface="ヒラギノ明朝 ProN W6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rot="16200000" flipH="1">
            <a:off x="7362047" y="4948666"/>
            <a:ext cx="1132750" cy="70932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7840128" y="5858053"/>
            <a:ext cx="1095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ヒラギノ明朝 ProN W6"/>
                <a:ea typeface="ヒラギノ明朝 ProN W6"/>
                <a:cs typeface="ヒラギノ明朝 ProN W6"/>
              </a:rPr>
              <a:t>紹介患者数</a:t>
            </a:r>
            <a:endParaRPr kumimoji="1" lang="ja-JP" altLang="en-US" sz="1400" dirty="0">
              <a:latin typeface="ヒラギノ明朝 ProN W6"/>
              <a:ea typeface="ヒラギノ明朝 ProN W6"/>
              <a:cs typeface="ヒラギノ明朝 ProN W6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6443" y="16934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（人）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8672259"/>
              </p:ext>
            </p:extLst>
          </p:nvPr>
        </p:nvGraphicFramePr>
        <p:xfrm>
          <a:off x="405182" y="786187"/>
          <a:ext cx="8230818" cy="5741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0494"/>
                <a:gridCol w="829923"/>
                <a:gridCol w="790403"/>
                <a:gridCol w="790403"/>
                <a:gridCol w="748803"/>
                <a:gridCol w="810792"/>
              </a:tblGrid>
              <a:tr h="625776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2237" marR="72237" marT="36118" marB="36118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平成２３年度（人）</a:t>
                      </a: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平成２４年度（人）</a:t>
                      </a: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平成２５年度（人）</a:t>
                      </a: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平成２</a:t>
                      </a:r>
                      <a:r>
                        <a:rPr kumimoji="1" lang="en-US" altLang="ja-JP" sz="8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6</a:t>
                      </a:r>
                      <a:r>
                        <a:rPr kumimoji="1" lang="ja-JP" altLang="en-US" sz="8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年度（人）</a:t>
                      </a: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平成２</a:t>
                      </a:r>
                      <a:r>
                        <a:rPr kumimoji="1" lang="en-US" altLang="ja-JP" sz="8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7</a:t>
                      </a:r>
                      <a:r>
                        <a:rPr kumimoji="1" lang="ja-JP" altLang="en-US" sz="8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年度（人）</a:t>
                      </a:r>
                    </a:p>
                  </a:txBody>
                  <a:tcPr marL="72237" marR="72237" marT="36118" marB="36118" anchor="ctr"/>
                </a:tc>
              </a:tr>
              <a:tr h="430862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口腔癌（舌癌・歯肉癌などの悪性腫瘍，前癌病変）</a:t>
                      </a:r>
                      <a:endParaRPr kumimoji="1" lang="ja-JP" altLang="en-US" sz="1100" dirty="0">
                        <a:latin typeface="ヒラギノ丸ゴ Pro W4"/>
                        <a:ea typeface="ヒラギノ丸ゴ Pro W4"/>
                        <a:cs typeface="ヒラギノ丸ゴ Pro W4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７６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６６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６３</a:t>
                      </a:r>
                      <a:endParaRPr kumimoji="1" lang="en-US" altLang="ja-JP" sz="1400" b="0" i="0" dirty="0" smtClean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６９</a:t>
                      </a:r>
                      <a:endParaRPr kumimoji="1" lang="en-US" altLang="ja-JP" sz="1400" b="0" i="0" dirty="0" smtClean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６８</a:t>
                      </a:r>
                      <a:endParaRPr kumimoji="1" lang="en-US" altLang="ja-JP" sz="1400" b="0" i="0" dirty="0" smtClean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</a:tr>
              <a:tr h="430862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先天異常と発育異常（口唇口蓋裂，顎変形症など）</a:t>
                      </a:r>
                      <a:endParaRPr kumimoji="1" lang="ja-JP" altLang="en-US" sz="1100" dirty="0">
                        <a:latin typeface="ヒラギノ丸ゴ Pro W4"/>
                        <a:ea typeface="ヒラギノ丸ゴ Pro W4"/>
                        <a:cs typeface="ヒラギノ丸ゴ Pro W4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６５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４５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５７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３６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５９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</a:tr>
              <a:tr h="43086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良性腫瘍（歯原性腫瘍など）</a:t>
                      </a:r>
                      <a:endParaRPr kumimoji="1" lang="ja-JP" altLang="en-US" sz="1400" dirty="0">
                        <a:latin typeface="ヒラギノ丸ゴ Pro W4"/>
                        <a:ea typeface="ヒラギノ丸ゴ Pro W4"/>
                        <a:cs typeface="ヒラギノ丸ゴ Pro W4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７７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７９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７８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６７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９４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</a:tr>
              <a:tr h="43086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嚢胞性疾患（顎骨嚢胞や軟組織の嚢胞）</a:t>
                      </a:r>
                      <a:endParaRPr kumimoji="1" lang="ja-JP" altLang="en-US" sz="1400" dirty="0">
                        <a:latin typeface="ヒラギノ丸ゴ Pro W4"/>
                        <a:ea typeface="ヒラギノ丸ゴ Pro W4"/>
                        <a:cs typeface="ヒラギノ丸ゴ Pro W4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８１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１３１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１００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８６</a:t>
                      </a: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８９</a:t>
                      </a:r>
                      <a:endParaRPr lang="en-US" altLang="en-US" sz="1400" b="0" i="0" dirty="0" smtClean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</a:tr>
              <a:tr h="561013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顎・顔面外傷（顎骨骨折，歯の脱臼など）</a:t>
                      </a:r>
                      <a:endParaRPr kumimoji="1" lang="ja-JP" altLang="en-US" sz="1400" dirty="0">
                        <a:latin typeface="ヒラギノ丸ゴ Pro W4"/>
                        <a:ea typeface="ヒラギノ丸ゴ Pro W4"/>
                        <a:cs typeface="ヒラギノ丸ゴ Pro W4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４１４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２７６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２２３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２４７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２７０</a:t>
                      </a:r>
                      <a:endParaRPr kumimoji="1" lang="en-US" altLang="ja-JP" sz="1400" b="0" i="0" dirty="0" smtClean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</a:tr>
              <a:tr h="430862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炎症（歯性感染症，ビスホスホネート関連顎骨壊死，ウィルス感染，親知らずなど抜歯症例）</a:t>
                      </a:r>
                      <a:endParaRPr kumimoji="1" lang="ja-JP" altLang="en-US" sz="900" dirty="0">
                        <a:latin typeface="ヒラギノ丸ゴ Pro W4"/>
                        <a:ea typeface="ヒラギノ丸ゴ Pro W4"/>
                        <a:cs typeface="ヒラギノ丸ゴ Pro W4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２２５８</a:t>
                      </a:r>
                      <a:endParaRPr kumimoji="1" lang="ja-JP" altLang="en-US" sz="12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１７９４</a:t>
                      </a:r>
                      <a:endParaRPr kumimoji="1" lang="ja-JP" altLang="en-US" sz="12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１６１６</a:t>
                      </a:r>
                      <a:endParaRPr lang="ja-JP" altLang="en-US" sz="12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１６５３</a:t>
                      </a:r>
                      <a:endParaRPr lang="ja-JP" altLang="en-US" sz="12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１６１０</a:t>
                      </a:r>
                      <a:endParaRPr lang="ja-JP" altLang="en-US" sz="12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</a:tr>
              <a:tr h="43086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口腔粘膜疾患（口腔扁平苔癬など）</a:t>
                      </a:r>
                      <a:endParaRPr kumimoji="1" lang="ja-JP" altLang="en-US" sz="1400" dirty="0">
                        <a:latin typeface="ヒラギノ丸ゴ Pro W4"/>
                        <a:ea typeface="ヒラギノ丸ゴ Pro W4"/>
                        <a:cs typeface="ヒラギノ丸ゴ Pro W4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５５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６２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５４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７１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７４</a:t>
                      </a:r>
                      <a:endParaRPr kumimoji="1" lang="en-US" altLang="ja-JP" sz="1400" b="0" i="0" dirty="0" smtClean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</a:tr>
              <a:tr h="55396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顎関節疾患</a:t>
                      </a:r>
                      <a:endParaRPr kumimoji="1" lang="ja-JP" altLang="en-US" sz="1400" dirty="0">
                        <a:latin typeface="ヒラギノ丸ゴ Pro W4"/>
                        <a:ea typeface="ヒラギノ丸ゴ Pro W4"/>
                        <a:cs typeface="ヒラギノ丸ゴ Pro W4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１８６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２４６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１５０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１７１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１７９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</a:tr>
              <a:tr h="43086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唾液腺疾患</a:t>
                      </a:r>
                      <a:endParaRPr kumimoji="1" lang="ja-JP" altLang="en-US" sz="1400" dirty="0">
                        <a:latin typeface="ヒラギノ丸ゴ Pro W4"/>
                        <a:ea typeface="ヒラギノ丸ゴ Pro W4"/>
                        <a:cs typeface="ヒラギノ丸ゴ Pro W4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２５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２６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１３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４６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２６</a:t>
                      </a:r>
                      <a:endParaRPr kumimoji="1" lang="en-US" altLang="ja-JP" sz="1400" b="0" i="0" dirty="0" smtClean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</a:tr>
              <a:tr h="43086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神経系疾患（三叉神経痛，舌痛症など）</a:t>
                      </a:r>
                      <a:endParaRPr kumimoji="1" lang="ja-JP" altLang="en-US" sz="1400" dirty="0">
                        <a:latin typeface="ヒラギノ丸ゴ Pro W4"/>
                        <a:ea typeface="ヒラギノ丸ゴ Pro W4"/>
                        <a:cs typeface="ヒラギノ丸ゴ Pro W4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２６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２１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２６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４９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３０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</a:tr>
              <a:tr h="55396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その他（口腔乾燥症，舌痛症，インプラントなど</a:t>
                      </a:r>
                      <a:endParaRPr kumimoji="1" lang="ja-JP" altLang="en-US" sz="1400" dirty="0">
                        <a:latin typeface="ヒラギノ丸ゴ Pro W4"/>
                        <a:ea typeface="ヒラギノ丸ゴ Pro W4"/>
                        <a:cs typeface="ヒラギノ丸ゴ Pro W4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１３５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１２０</a:t>
                      </a:r>
                      <a:endParaRPr kumimoji="1"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２２２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１６５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i="0" dirty="0" smtClean="0">
                          <a:latin typeface="ヒラギノ明朝 ProN W6"/>
                          <a:ea typeface="ヒラギノ明朝 ProN W6"/>
                          <a:cs typeface="ヒラギノ明朝 ProN W6"/>
                        </a:rPr>
                        <a:t>１６６</a:t>
                      </a:r>
                      <a:endParaRPr lang="ja-JP" altLang="en-US" sz="1400" b="0" i="0" dirty="0">
                        <a:latin typeface="ヒラギノ明朝 ProN W6"/>
                        <a:ea typeface="ヒラギノ明朝 ProN W6"/>
                        <a:cs typeface="ヒラギノ明朝 ProN W6"/>
                      </a:endParaRPr>
                    </a:p>
                  </a:txBody>
                  <a:tcPr marL="72237" marR="72237" marT="36118" marB="36118"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620759" y="239857"/>
            <a:ext cx="5864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u="sng" dirty="0" smtClean="0">
                <a:latin typeface="ヒラギノ明朝 ProN W6"/>
                <a:ea typeface="ヒラギノ明朝 ProN W6"/>
                <a:cs typeface="ヒラギノ明朝 ProN W6"/>
              </a:rPr>
              <a:t>症例別初診患者数（平成</a:t>
            </a:r>
            <a:r>
              <a:rPr kumimoji="1" lang="en-US" altLang="ja-JP" sz="2400" u="sng" dirty="0" smtClean="0">
                <a:latin typeface="ヒラギノ明朝 ProN W6"/>
                <a:ea typeface="ヒラギノ明朝 ProN W6"/>
                <a:cs typeface="ヒラギノ明朝 ProN W6"/>
              </a:rPr>
              <a:t>23</a:t>
            </a:r>
            <a:r>
              <a:rPr kumimoji="1" lang="ja-JP" altLang="en-US" sz="2400" u="sng" dirty="0" smtClean="0">
                <a:latin typeface="ヒラギノ明朝 ProN W6"/>
                <a:ea typeface="ヒラギノ明朝 ProN W6"/>
                <a:cs typeface="ヒラギノ明朝 ProN W6"/>
              </a:rPr>
              <a:t>年</a:t>
            </a:r>
            <a:r>
              <a:rPr kumimoji="1" lang="en-US" altLang="ja-JP" sz="2400" u="sng" dirty="0" smtClean="0">
                <a:latin typeface="ヒラギノ明朝 ProN W6"/>
                <a:ea typeface="ヒラギノ明朝 ProN W6"/>
                <a:cs typeface="ヒラギノ明朝 ProN W6"/>
              </a:rPr>
              <a:t>〜</a:t>
            </a:r>
            <a:r>
              <a:rPr lang="en-US" altLang="ja-JP" sz="2400" u="sng" dirty="0" smtClean="0">
                <a:latin typeface="ヒラギノ明朝 ProN W6"/>
                <a:ea typeface="ヒラギノ明朝 ProN W6"/>
                <a:cs typeface="ヒラギノ明朝 ProN W6"/>
              </a:rPr>
              <a:t>27</a:t>
            </a:r>
            <a:r>
              <a:rPr lang="ja-JP" altLang="en-US" sz="2400" u="sng" dirty="0" smtClean="0">
                <a:latin typeface="ヒラギノ明朝 ProN W6"/>
                <a:ea typeface="ヒラギノ明朝 ProN W6"/>
                <a:cs typeface="ヒラギノ明朝 ProN W6"/>
              </a:rPr>
              <a:t>年度）</a:t>
            </a:r>
            <a:endParaRPr kumimoji="1" lang="ja-JP" altLang="en-US" sz="2400" u="sng" dirty="0">
              <a:latin typeface="ヒラギノ明朝 ProN W6"/>
              <a:ea typeface="ヒラギノ明朝 ProN W6"/>
              <a:cs typeface="ヒラギノ明朝 ProN W6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65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6818" y="224592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2400" dirty="0">
                <a:latin typeface="ヒラギノ明朝 ProN W6"/>
                <a:ea typeface="ヒラギノ明朝 ProN W6"/>
                <a:cs typeface="ヒラギノ明朝 ProN W6"/>
              </a:rPr>
              <a:t>外来手術</a:t>
            </a:r>
            <a:r>
              <a:rPr lang="ja-JP" altLang="en-US" sz="2400" dirty="0" smtClean="0">
                <a:latin typeface="ヒラギノ明朝 ProN W6"/>
                <a:ea typeface="ヒラギノ明朝 ProN W6"/>
                <a:cs typeface="ヒラギノ明朝 ProN W6"/>
              </a:rPr>
              <a:t>症例（平成</a:t>
            </a:r>
            <a:r>
              <a:rPr lang="en-US" altLang="ja-JP" sz="2400" dirty="0" smtClean="0">
                <a:latin typeface="ヒラギノ明朝 ProN W6"/>
                <a:ea typeface="ヒラギノ明朝 ProN W6"/>
                <a:cs typeface="ヒラギノ明朝 ProN W6"/>
              </a:rPr>
              <a:t>23</a:t>
            </a:r>
            <a:r>
              <a:rPr lang="ja-JP" altLang="en-US" sz="2400" dirty="0" smtClean="0">
                <a:latin typeface="ヒラギノ明朝 ProN W6"/>
                <a:ea typeface="ヒラギノ明朝 ProN W6"/>
                <a:cs typeface="ヒラギノ明朝 ProN W6"/>
              </a:rPr>
              <a:t>年</a:t>
            </a:r>
            <a:r>
              <a:rPr lang="en-US" altLang="ja-JP" sz="2400" dirty="0" smtClean="0">
                <a:latin typeface="ヒラギノ明朝 ProN W6"/>
                <a:ea typeface="ヒラギノ明朝 ProN W6"/>
                <a:cs typeface="ヒラギノ明朝 ProN W6"/>
              </a:rPr>
              <a:t>〜27</a:t>
            </a:r>
            <a:r>
              <a:rPr lang="ja-JP" altLang="en-US" sz="2400" dirty="0" smtClean="0">
                <a:latin typeface="ヒラギノ明朝 ProN W6"/>
                <a:ea typeface="ヒラギノ明朝 ProN W6"/>
                <a:cs typeface="ヒラギノ明朝 ProN W6"/>
              </a:rPr>
              <a:t>年度）</a:t>
            </a:r>
            <a:endParaRPr lang="ja-JP" altLang="en-US" sz="2400" dirty="0">
              <a:latin typeface="ヒラギノ明朝 ProN W6"/>
              <a:ea typeface="ヒラギノ明朝 ProN W6"/>
              <a:cs typeface="ヒラギノ明朝 ProN W6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0445793"/>
              </p:ext>
            </p:extLst>
          </p:nvPr>
        </p:nvGraphicFramePr>
        <p:xfrm>
          <a:off x="504977" y="849873"/>
          <a:ext cx="8064180" cy="5714012"/>
        </p:xfrm>
        <a:graphic>
          <a:graphicData uri="http://schemas.openxmlformats.org/drawingml/2006/table">
            <a:tbl>
              <a:tblPr/>
              <a:tblGrid>
                <a:gridCol w="2263025"/>
                <a:gridCol w="1160231"/>
                <a:gridCol w="1160231"/>
                <a:gridCol w="1160231"/>
                <a:gridCol w="1160231"/>
                <a:gridCol w="1160231"/>
              </a:tblGrid>
              <a:tr h="28142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721" marR="9721" marT="9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  <a:ea typeface="Osaka"/>
                          <a:cs typeface="Osaka"/>
                        </a:rPr>
                        <a:t>平成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  <a:ea typeface="Osaka"/>
                          <a:cs typeface="Osaka"/>
                        </a:rPr>
                        <a:t>23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  <a:ea typeface="Osaka"/>
                          <a:cs typeface="Osaka"/>
                        </a:rPr>
                        <a:t>年度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  <a:ea typeface="Osaka"/>
                          <a:cs typeface="Osaka"/>
                        </a:rPr>
                        <a:t>平成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  <a:ea typeface="Osaka"/>
                          <a:cs typeface="Osaka"/>
                        </a:rPr>
                        <a:t>24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  <a:ea typeface="Osaka"/>
                          <a:cs typeface="Osaka"/>
                        </a:rPr>
                        <a:t>年度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  <a:ea typeface="Osaka"/>
                          <a:cs typeface="Osaka"/>
                        </a:rPr>
                        <a:t>平成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  <a:ea typeface="Osaka"/>
                          <a:cs typeface="Osaka"/>
                        </a:rPr>
                        <a:t>25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  <a:ea typeface="Osaka"/>
                          <a:cs typeface="Osaka"/>
                        </a:rPr>
                        <a:t>年度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  <a:ea typeface="Osaka"/>
                          <a:cs typeface="Osaka"/>
                        </a:rPr>
                        <a:t>平成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  <a:ea typeface="Osaka"/>
                          <a:cs typeface="Osaka"/>
                        </a:rPr>
                        <a:t>26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  <a:ea typeface="Osaka"/>
                          <a:cs typeface="Osaka"/>
                        </a:rPr>
                        <a:t>年度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  <a:ea typeface="Osaka"/>
                        <a:cs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  <a:ea typeface="Osaka"/>
                          <a:cs typeface="Osaka"/>
                        </a:rPr>
                        <a:t>平成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  <a:ea typeface="Osaka"/>
                          <a:cs typeface="Osaka"/>
                        </a:rPr>
                        <a:t>27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  <a:ea typeface="Osaka"/>
                          <a:cs typeface="Osaka"/>
                        </a:rPr>
                        <a:t>年度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  <a:ea typeface="Osaka"/>
                        <a:cs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歯根嚢胞摘出術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11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effectLst/>
                          <a:latin typeface="Osaka"/>
                        </a:rPr>
                        <a:t>15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6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13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27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歯根端切除術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6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effectLst/>
                          <a:latin typeface="Osaka"/>
                        </a:rPr>
                        <a:t>3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6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14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10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歯牙移植術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0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effectLst/>
                          <a:latin typeface="Osaka"/>
                        </a:rPr>
                        <a:t>3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0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歯槽骨成形術・骨留除去術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0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effectLst/>
                          <a:latin typeface="Osaka"/>
                        </a:rPr>
                        <a:t>3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3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3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歯肉・歯槽部腫瘍手術（エプーリスを含む）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7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effectLst/>
                          <a:latin typeface="Osaka"/>
                        </a:rPr>
                        <a:t>7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9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口腔内消炎手術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20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effectLst/>
                          <a:latin typeface="Osaka"/>
                        </a:rPr>
                        <a:t>19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13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舌腫瘍摘出術（粘液嚢胞を含む）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4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effectLst/>
                          <a:latin typeface="Osaka"/>
                        </a:rPr>
                        <a:t>11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4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頬、口唇、舌小帯形成術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44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effectLst/>
                          <a:latin typeface="Osaka"/>
                        </a:rPr>
                        <a:t>28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28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口唇腫瘍摘出術（粘液嚢胞を含む）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22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effectLst/>
                          <a:latin typeface="Osaka"/>
                        </a:rPr>
                        <a:t>18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13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10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頬粘膜腫瘍摘出術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effectLst/>
                          <a:latin typeface="Osaka"/>
                        </a:rPr>
                        <a:t>3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8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4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顎骨腫瘍摘出術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11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effectLst/>
                          <a:latin typeface="Osaka"/>
                        </a:rPr>
                        <a:t>7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6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4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4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顎骨嚢胞開窓術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0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effectLst/>
                          <a:latin typeface="Osaka"/>
                        </a:rPr>
                        <a:t>1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4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3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下顎隆起形成術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9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effectLst/>
                          <a:latin typeface="Osaka"/>
                        </a:rPr>
                        <a:t>9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7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8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腐骨除去術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4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effectLst/>
                          <a:latin typeface="Osaka"/>
                        </a:rPr>
                        <a:t>3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3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9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4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ガマ腫切開術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5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effectLst/>
                          <a:latin typeface="Osaka"/>
                        </a:rPr>
                        <a:t>5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4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唾石摘出術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effectLst/>
                          <a:latin typeface="Osaka"/>
                        </a:rPr>
                        <a:t>10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3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上顎智歯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Osaka"/>
                        </a:rPr>
                        <a:t>244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Osaka"/>
                        </a:rPr>
                        <a:t>199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Osaka"/>
                        </a:rPr>
                        <a:t>229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Osaka"/>
                        </a:rPr>
                        <a:t>197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Osaka"/>
                        </a:rPr>
                        <a:t>173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下顎智歯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Osaka"/>
                        </a:rPr>
                        <a:t>813</a:t>
                      </a:r>
                    </a:p>
                  </a:txBody>
                  <a:tcPr marL="9721" marR="9721" marT="972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Osaka"/>
                        </a:rPr>
                        <a:t>918</a:t>
                      </a:r>
                    </a:p>
                  </a:txBody>
                  <a:tcPr marL="9721" marR="9721" marT="9721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Osaka"/>
                        </a:rPr>
                        <a:t>871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Osaka"/>
                        </a:rPr>
                        <a:t>958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Osaka"/>
                        </a:rPr>
                        <a:t>1050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埋伏歯（正中過剰歯等）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36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effectLst/>
                          <a:latin typeface="Osaka"/>
                        </a:rPr>
                        <a:t>40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61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43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41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単純抜歯（難抜歯含む）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582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effectLst/>
                          <a:latin typeface="Osaka"/>
                        </a:rPr>
                        <a:t>926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777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621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623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開窓術（埋伏歯）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39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effectLst/>
                          <a:latin typeface="Osaka"/>
                        </a:rPr>
                        <a:t>34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22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31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生検 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152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effectLst/>
                          <a:latin typeface="Osaka"/>
                        </a:rPr>
                        <a:t>176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112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134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124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その他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54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effectLst/>
                          <a:latin typeface="Osaka"/>
                        </a:rPr>
                        <a:t>82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51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33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13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合計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2067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effectLst/>
                          <a:latin typeface="Osaka"/>
                        </a:rPr>
                        <a:t>2520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2233</a:t>
                      </a: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2196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saka"/>
                        </a:rPr>
                        <a:t>2188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Osaka"/>
                      </a:endParaRPr>
                    </a:p>
                  </a:txBody>
                  <a:tcPr marL="9721" marR="9721" marT="9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592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1845</Words>
  <Application>Microsoft Macintosh PowerPoint</Application>
  <PresentationFormat>画面に合わせる (4:3)</PresentationFormat>
  <Paragraphs>1050</Paragraphs>
  <Slides>17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ホワイト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</vt:vector>
  </TitlesOfParts>
  <Company>広島大学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岡本 哲治</dc:creator>
  <cp:lastModifiedBy>小泉 浩一</cp:lastModifiedBy>
  <cp:revision>34</cp:revision>
  <cp:lastPrinted>2014-06-24T23:30:17Z</cp:lastPrinted>
  <dcterms:created xsi:type="dcterms:W3CDTF">2016-06-14T16:00:02Z</dcterms:created>
  <dcterms:modified xsi:type="dcterms:W3CDTF">2016-06-14T16:17:31Z</dcterms:modified>
</cp:coreProperties>
</file>